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2.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3.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4.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5.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6.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7.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3.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5.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0.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1.xml" ContentType="application/vnd.openxmlformats-officedocument.presentationml.notesSlide+xml"/>
  <Override PartName="/ppt/tags/tag100.xml" ContentType="application/vnd.openxmlformats-officedocument.presentationml.tags+xml"/>
  <Override PartName="/ppt/notesSlides/notesSlide4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3.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4.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5.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6.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7.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8.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256" r:id="rId2"/>
    <p:sldId id="258" r:id="rId3"/>
    <p:sldId id="257" r:id="rId4"/>
    <p:sldId id="259" r:id="rId5"/>
    <p:sldId id="260" r:id="rId6"/>
    <p:sldId id="267" r:id="rId7"/>
    <p:sldId id="268" r:id="rId8"/>
    <p:sldId id="272" r:id="rId9"/>
    <p:sldId id="275" r:id="rId10"/>
    <p:sldId id="273" r:id="rId11"/>
    <p:sldId id="271" r:id="rId12"/>
    <p:sldId id="276" r:id="rId13"/>
    <p:sldId id="288" r:id="rId14"/>
    <p:sldId id="261" r:id="rId15"/>
    <p:sldId id="262" r:id="rId16"/>
    <p:sldId id="280" r:id="rId17"/>
    <p:sldId id="281" r:id="rId18"/>
    <p:sldId id="292" r:id="rId19"/>
    <p:sldId id="282" r:id="rId20"/>
    <p:sldId id="286" r:id="rId21"/>
    <p:sldId id="283" r:id="rId22"/>
    <p:sldId id="293" r:id="rId23"/>
    <p:sldId id="284" r:id="rId24"/>
    <p:sldId id="285" r:id="rId25"/>
    <p:sldId id="287" r:id="rId26"/>
    <p:sldId id="290" r:id="rId27"/>
    <p:sldId id="291" r:id="rId28"/>
    <p:sldId id="294" r:id="rId29"/>
    <p:sldId id="295" r:id="rId30"/>
    <p:sldId id="296" r:id="rId31"/>
    <p:sldId id="297" r:id="rId32"/>
    <p:sldId id="298" r:id="rId33"/>
    <p:sldId id="263" r:id="rId34"/>
    <p:sldId id="264" r:id="rId35"/>
    <p:sldId id="299" r:id="rId36"/>
    <p:sldId id="300" r:id="rId37"/>
    <p:sldId id="301" r:id="rId38"/>
    <p:sldId id="316" r:id="rId39"/>
    <p:sldId id="302" r:id="rId40"/>
    <p:sldId id="303" r:id="rId41"/>
    <p:sldId id="304" r:id="rId42"/>
    <p:sldId id="305" r:id="rId43"/>
    <p:sldId id="306" r:id="rId44"/>
    <p:sldId id="307" r:id="rId45"/>
    <p:sldId id="308" r:id="rId46"/>
    <p:sldId id="309" r:id="rId47"/>
    <p:sldId id="310" r:id="rId48"/>
    <p:sldId id="311" r:id="rId49"/>
    <p:sldId id="312" r:id="rId50"/>
    <p:sldId id="266" r:id="rId51"/>
  </p:sldIdLst>
  <p:sldSz cx="12192000" cy="685800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991" autoAdjust="0"/>
    <p:restoredTop sz="94626" autoAdjust="0"/>
  </p:normalViewPr>
  <p:slideViewPr>
    <p:cSldViewPr snapToGrid="0">
      <p:cViewPr varScale="1">
        <p:scale>
          <a:sx n="129" d="100"/>
          <a:sy n="129" d="100"/>
        </p:scale>
        <p:origin x="392" y="200"/>
      </p:cViewPr>
      <p:guideLst>
        <p:guide orient="horz" pos="2160"/>
        <p:guide pos="3840"/>
      </p:guideLst>
    </p:cSldViewPr>
  </p:slideViewPr>
  <p:notesTextViewPr>
    <p:cViewPr>
      <p:scale>
        <a:sx n="1" d="1"/>
        <a:sy n="1" d="1"/>
      </p:scale>
      <p:origin x="0" y="0"/>
    </p:cViewPr>
  </p:notesTextViewPr>
  <p:sorterViewPr>
    <p:cViewPr>
      <p:scale>
        <a:sx n="141" d="100"/>
        <a:sy n="141" d="100"/>
      </p:scale>
      <p:origin x="0" y="3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20-02-18</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2799802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390117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197190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82706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399823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2548195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1415260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3642890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3197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1198116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429017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3672115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3007979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1488314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291296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2586913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3412772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3313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3087319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358766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3947119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253545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1047492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2203602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3903030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32</a:t>
            </a:fld>
            <a:endParaRPr lang="fr-CA" dirty="0"/>
          </a:p>
        </p:txBody>
      </p:sp>
    </p:spTree>
    <p:extLst>
      <p:ext uri="{BB962C8B-B14F-4D97-AF65-F5344CB8AC3E}">
        <p14:creationId xmlns:p14="http://schemas.microsoft.com/office/powerpoint/2010/main" val="4194427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33</a:t>
            </a:fld>
            <a:endParaRPr lang="fr-CA" dirty="0"/>
          </a:p>
        </p:txBody>
      </p:sp>
    </p:spTree>
    <p:extLst>
      <p:ext uri="{BB962C8B-B14F-4D97-AF65-F5344CB8AC3E}">
        <p14:creationId xmlns:p14="http://schemas.microsoft.com/office/powerpoint/2010/main" val="1649573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34</a:t>
            </a:fld>
            <a:endParaRPr lang="fr-CA" dirty="0"/>
          </a:p>
        </p:txBody>
      </p:sp>
    </p:spTree>
    <p:extLst>
      <p:ext uri="{BB962C8B-B14F-4D97-AF65-F5344CB8AC3E}">
        <p14:creationId xmlns:p14="http://schemas.microsoft.com/office/powerpoint/2010/main" val="3941879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35</a:t>
            </a:fld>
            <a:endParaRPr lang="fr-CA" dirty="0"/>
          </a:p>
        </p:txBody>
      </p:sp>
    </p:spTree>
    <p:extLst>
      <p:ext uri="{BB962C8B-B14F-4D97-AF65-F5344CB8AC3E}">
        <p14:creationId xmlns:p14="http://schemas.microsoft.com/office/powerpoint/2010/main" val="415254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36</a:t>
            </a:fld>
            <a:endParaRPr lang="fr-CA" dirty="0"/>
          </a:p>
        </p:txBody>
      </p:sp>
    </p:spTree>
    <p:extLst>
      <p:ext uri="{BB962C8B-B14F-4D97-AF65-F5344CB8AC3E}">
        <p14:creationId xmlns:p14="http://schemas.microsoft.com/office/powerpoint/2010/main" val="3008585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37</a:t>
            </a:fld>
            <a:endParaRPr lang="fr-CA" dirty="0"/>
          </a:p>
        </p:txBody>
      </p:sp>
    </p:spTree>
    <p:extLst>
      <p:ext uri="{BB962C8B-B14F-4D97-AF65-F5344CB8AC3E}">
        <p14:creationId xmlns:p14="http://schemas.microsoft.com/office/powerpoint/2010/main" val="28291197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38</a:t>
            </a:fld>
            <a:endParaRPr lang="fr-CA" dirty="0"/>
          </a:p>
        </p:txBody>
      </p:sp>
    </p:spTree>
    <p:extLst>
      <p:ext uri="{BB962C8B-B14F-4D97-AF65-F5344CB8AC3E}">
        <p14:creationId xmlns:p14="http://schemas.microsoft.com/office/powerpoint/2010/main" val="37035342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39</a:t>
            </a:fld>
            <a:endParaRPr lang="fr-CA" dirty="0"/>
          </a:p>
        </p:txBody>
      </p:sp>
    </p:spTree>
    <p:extLst>
      <p:ext uri="{BB962C8B-B14F-4D97-AF65-F5344CB8AC3E}">
        <p14:creationId xmlns:p14="http://schemas.microsoft.com/office/powerpoint/2010/main" val="364330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2187559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40</a:t>
            </a:fld>
            <a:endParaRPr lang="fr-CA" dirty="0"/>
          </a:p>
        </p:txBody>
      </p:sp>
    </p:spTree>
    <p:extLst>
      <p:ext uri="{BB962C8B-B14F-4D97-AF65-F5344CB8AC3E}">
        <p14:creationId xmlns:p14="http://schemas.microsoft.com/office/powerpoint/2010/main" val="1451117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41</a:t>
            </a:fld>
            <a:endParaRPr lang="fr-CA" dirty="0"/>
          </a:p>
        </p:txBody>
      </p:sp>
    </p:spTree>
    <p:extLst>
      <p:ext uri="{BB962C8B-B14F-4D97-AF65-F5344CB8AC3E}">
        <p14:creationId xmlns:p14="http://schemas.microsoft.com/office/powerpoint/2010/main" val="20693137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42</a:t>
            </a:fld>
            <a:endParaRPr lang="fr-CA" dirty="0"/>
          </a:p>
        </p:txBody>
      </p:sp>
    </p:spTree>
    <p:extLst>
      <p:ext uri="{BB962C8B-B14F-4D97-AF65-F5344CB8AC3E}">
        <p14:creationId xmlns:p14="http://schemas.microsoft.com/office/powerpoint/2010/main" val="1930022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43</a:t>
            </a:fld>
            <a:endParaRPr lang="fr-CA" dirty="0"/>
          </a:p>
        </p:txBody>
      </p:sp>
    </p:spTree>
    <p:extLst>
      <p:ext uri="{BB962C8B-B14F-4D97-AF65-F5344CB8AC3E}">
        <p14:creationId xmlns:p14="http://schemas.microsoft.com/office/powerpoint/2010/main" val="1033114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44</a:t>
            </a:fld>
            <a:endParaRPr lang="fr-CA" dirty="0"/>
          </a:p>
        </p:txBody>
      </p:sp>
    </p:spTree>
    <p:extLst>
      <p:ext uri="{BB962C8B-B14F-4D97-AF65-F5344CB8AC3E}">
        <p14:creationId xmlns:p14="http://schemas.microsoft.com/office/powerpoint/2010/main" val="28058739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45</a:t>
            </a:fld>
            <a:endParaRPr lang="fr-CA" dirty="0"/>
          </a:p>
        </p:txBody>
      </p:sp>
    </p:spTree>
    <p:extLst>
      <p:ext uri="{BB962C8B-B14F-4D97-AF65-F5344CB8AC3E}">
        <p14:creationId xmlns:p14="http://schemas.microsoft.com/office/powerpoint/2010/main" val="20500630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46</a:t>
            </a:fld>
            <a:endParaRPr lang="fr-CA" dirty="0"/>
          </a:p>
        </p:txBody>
      </p:sp>
    </p:spTree>
    <p:extLst>
      <p:ext uri="{BB962C8B-B14F-4D97-AF65-F5344CB8AC3E}">
        <p14:creationId xmlns:p14="http://schemas.microsoft.com/office/powerpoint/2010/main" val="3402416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47</a:t>
            </a:fld>
            <a:endParaRPr lang="fr-CA" dirty="0"/>
          </a:p>
        </p:txBody>
      </p:sp>
    </p:spTree>
    <p:extLst>
      <p:ext uri="{BB962C8B-B14F-4D97-AF65-F5344CB8AC3E}">
        <p14:creationId xmlns:p14="http://schemas.microsoft.com/office/powerpoint/2010/main" val="3061453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48</a:t>
            </a:fld>
            <a:endParaRPr lang="fr-CA" dirty="0"/>
          </a:p>
        </p:txBody>
      </p:sp>
    </p:spTree>
    <p:extLst>
      <p:ext uri="{BB962C8B-B14F-4D97-AF65-F5344CB8AC3E}">
        <p14:creationId xmlns:p14="http://schemas.microsoft.com/office/powerpoint/2010/main" val="5336734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49</a:t>
            </a:fld>
            <a:endParaRPr lang="fr-CA" dirty="0"/>
          </a:p>
        </p:txBody>
      </p:sp>
    </p:spTree>
    <p:extLst>
      <p:ext uri="{BB962C8B-B14F-4D97-AF65-F5344CB8AC3E}">
        <p14:creationId xmlns:p14="http://schemas.microsoft.com/office/powerpoint/2010/main" val="233265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3536598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50</a:t>
            </a:fld>
            <a:endParaRPr lang="fr-CA" dirty="0"/>
          </a:p>
        </p:txBody>
      </p:sp>
    </p:spTree>
    <p:extLst>
      <p:ext uri="{BB962C8B-B14F-4D97-AF65-F5344CB8AC3E}">
        <p14:creationId xmlns:p14="http://schemas.microsoft.com/office/powerpoint/2010/main" val="205437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329496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260619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401468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86666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fr-CA"/>
              <a:t>Click to edit Master title style</a:t>
            </a:r>
            <a:endParaRPr lang="fr-CA" dirty="0"/>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4" y="2180498"/>
            <a:ext cx="11029615" cy="4140767"/>
          </a:xfrm>
        </p:spPr>
        <p:txBody>
          <a:bodyPr/>
          <a:lstStyle>
            <a:lvl1pPr>
              <a:defRPr>
                <a:latin typeface="Dagny OT" panose="020B0504020201020104" pitchFamily="34" charset="77"/>
              </a:defRPr>
            </a:lvl1pPr>
            <a:lvl2pPr>
              <a:defRPr>
                <a:latin typeface="Dagny OT" panose="020B0504020201020104" pitchFamily="34" charset="77"/>
              </a:defRPr>
            </a:lvl2pPr>
            <a:lvl3pPr>
              <a:defRPr>
                <a:latin typeface="Dagny OT" panose="020B0504020201020104" pitchFamily="34" charset="77"/>
              </a:defRPr>
            </a:lvl3pPr>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4" y="2228003"/>
            <a:ext cx="5422391" cy="4093260"/>
          </a:xfrm>
        </p:spPr>
        <p:txBody>
          <a:bodyPr>
            <a:normAutofit/>
          </a:bodyPr>
          <a:lstStyle>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4093260"/>
          </a:xfrm>
        </p:spPr>
        <p:txBody>
          <a:bodyPr>
            <a:normAutofit/>
          </a:bodyPr>
          <a:lstStyle>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dirty="0"/>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fr-CA">
                <a:solidFill>
                  <a:srgbClr val="B3B3B3"/>
                </a:solidFill>
              </a:rPr>
              <a:t>data-action-lab.com</a:t>
            </a:r>
            <a:endParaRPr lang="fr-CA" dirty="0">
              <a:solidFill>
                <a:srgbClr val="B3B3B3"/>
              </a:solidFill>
            </a:endParaRPr>
          </a:p>
        </p:txBody>
      </p:sp>
      <p:pic>
        <p:nvPicPr>
          <p:cNvPr id="15" name="Picture 14">
            <a:extLst>
              <a:ext uri="{FF2B5EF4-FFF2-40B4-BE49-F238E27FC236}">
                <a16:creationId xmlns:a16="http://schemas.microsoft.com/office/drawing/2014/main" id="{BB50E89C-659F-B64C-8776-4FEA464BED6C}"/>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4B19EFE-23D5-824B-923B-708CBA710DE8}"/>
              </a:ext>
            </a:extLst>
          </p:cNvPr>
          <p:cNvPicPr>
            <a:picLocks noChangeAspect="1"/>
          </p:cNvPicPr>
          <p:nvPr userDrawn="1"/>
        </p:nvPicPr>
        <p:blipFill>
          <a:blip r:embed="rId12"/>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10" Type="http://schemas.openxmlformats.org/officeDocument/2006/relationships/hyperlink" Target="data-action-lab.com" TargetMode="External"/><Relationship Id="rId4" Type="http://schemas.openxmlformats.org/officeDocument/2006/relationships/tags" Target="../tags/tag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9.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0.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11.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12.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notesSlide" Target="../notesSlides/notesSlide20.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4.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3.xml"/><Relationship Id="rId1" Type="http://schemas.openxmlformats.org/officeDocument/2006/relationships/tags" Target="../tags/tag82.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6.xml"/><Relationship Id="rId1" Type="http://schemas.openxmlformats.org/officeDocument/2006/relationships/tags" Target="../tags/tag115.xml"/><Relationship Id="rId4"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a:solidFill>
                  <a:srgbClr val="000000"/>
                </a:solidFill>
                <a:latin typeface="Lucida Grande"/>
                <a:ea typeface="Lucida Grande"/>
                <a:cs typeface="Lucida Grande"/>
              </a:rPr>
              <a:t>Mesures et paramètres</a:t>
            </a:r>
          </a:p>
        </p:txBody>
      </p:sp>
      <p:sp>
        <p:nvSpPr>
          <p:cNvPr id="10" name="Subtitle 9">
            <a:extLst>
              <a:ext uri="{FF2B5EF4-FFF2-40B4-BE49-F238E27FC236}">
                <a16:creationId xmlns:a16="http://schemas.microsoft.com/office/drawing/2014/main" id="{4AD766D2-3812-D54B-A075-6E2D1A605524}"/>
              </a:ext>
            </a:extLst>
          </p:cNvPr>
          <p:cNvSpPr>
            <a:spLocks noGrp="1"/>
          </p:cNvSpPr>
          <p:nvPr>
            <p:ph type="subTitle" idx="1"/>
            <p:custDataLst>
              <p:tags r:id="rId2"/>
            </p:custDataLst>
          </p:nvPr>
        </p:nvSpPr>
        <p:spPr/>
        <p:txBody>
          <a:bodyPr/>
          <a:lstStyle/>
          <a:p>
            <a:endParaRPr lang="fr-CA" dirty="0"/>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1"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0"/>
          </a:xfrm>
          <a:prstGeom prst="rect">
            <a:avLst/>
          </a:prstGeom>
          <a:noFill/>
        </p:spPr>
        <p:txBody>
          <a:bodyPr wrap="square" lIns="91436" tIns="45719" rIns="91436" bIns="45719"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Peut-on mesurer l’expérience?</a:t>
            </a:r>
          </a:p>
        </p:txBody>
      </p:sp>
      <p:sp>
        <p:nvSpPr>
          <p:cNvPr id="3" name="Content Placeholder 2"/>
          <p:cNvSpPr>
            <a:spLocks noGrp="1"/>
          </p:cNvSpPr>
          <p:nvPr>
            <p:ph idx="1"/>
            <p:custDataLst>
              <p:tags r:id="rId2"/>
            </p:custDataLst>
          </p:nvPr>
        </p:nvSpPr>
        <p:spPr>
          <a:xfrm>
            <a:off x="449255" y="1834093"/>
            <a:ext cx="6312625" cy="4140767"/>
          </a:xfrm>
        </p:spPr>
        <p:txBody>
          <a:bodyPr/>
          <a:lstStyle/>
          <a:p>
            <a:r>
              <a:rPr lang="fr-CA" dirty="0"/>
              <a:t>Mesures subjectives c. mesures instrumentales (objectives)</a:t>
            </a:r>
          </a:p>
          <a:p>
            <a:r>
              <a:rPr lang="fr-CA" dirty="0"/>
              <a:t>Que pouvons-nous utiliser pour mesurer ce qui est subjectif?</a:t>
            </a:r>
          </a:p>
          <a:p>
            <a:r>
              <a:rPr lang="fr-CA" dirty="0"/>
              <a:t>Déclaration volontaire?</a:t>
            </a:r>
          </a:p>
        </p:txBody>
      </p:sp>
      <p:pic>
        <p:nvPicPr>
          <p:cNvPr id="4" name="Picture 3">
            <a:extLst>
              <a:ext uri="{FF2B5EF4-FFF2-40B4-BE49-F238E27FC236}">
                <a16:creationId xmlns:a16="http://schemas.microsoft.com/office/drawing/2014/main" id="{CA9B9677-1681-4872-BBF1-7302DE49116C}"/>
              </a:ext>
            </a:extLst>
          </p:cNvPr>
          <p:cNvPicPr>
            <a:picLocks noChangeAspect="1"/>
          </p:cNvPicPr>
          <p:nvPr>
            <p:custDataLst>
              <p:tags r:id="rId3"/>
            </p:custDataLst>
          </p:nvPr>
        </p:nvPicPr>
        <p:blipFill>
          <a:blip r:embed="rId6"/>
          <a:stretch>
            <a:fillRect/>
          </a:stretch>
        </p:blipFill>
        <p:spPr>
          <a:xfrm>
            <a:off x="6893021" y="2210395"/>
            <a:ext cx="4041434" cy="4237905"/>
          </a:xfrm>
          <a:prstGeom prst="rect">
            <a:avLst/>
          </a:prstGeom>
        </p:spPr>
      </p:pic>
    </p:spTree>
    <p:extLst>
      <p:ext uri="{BB962C8B-B14F-4D97-AF65-F5344CB8AC3E}">
        <p14:creationId xmlns:p14="http://schemas.microsoft.com/office/powerpoint/2010/main" val="19016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PSYCHOPHYSIQUE : Loi de Weber-Fechner</a:t>
            </a:r>
          </a:p>
        </p:txBody>
      </p:sp>
      <p:sp>
        <p:nvSpPr>
          <p:cNvPr id="3" name="Content Placeholder 2"/>
          <p:cNvSpPr>
            <a:spLocks noGrp="1"/>
          </p:cNvSpPr>
          <p:nvPr>
            <p:ph idx="1"/>
            <p:custDataLst>
              <p:tags r:id="rId2"/>
            </p:custDataLst>
          </p:nvPr>
        </p:nvSpPr>
        <p:spPr>
          <a:xfrm>
            <a:off x="581194" y="1883588"/>
            <a:ext cx="7170230" cy="4140767"/>
          </a:xfrm>
        </p:spPr>
        <p:txBody>
          <a:bodyPr/>
          <a:lstStyle/>
          <a:p>
            <a:pPr marL="0" indent="0">
              <a:buNone/>
            </a:pPr>
            <a:r>
              <a:rPr lang="fr-CA" b="1" dirty="0"/>
              <a:t>Brillance </a:t>
            </a:r>
            <a:r>
              <a:rPr lang="fr-CA" dirty="0"/>
              <a:t>: la relation entre le stimulus et la perception chez l’homme est plus logarithmique que linéaire.</a:t>
            </a:r>
          </a:p>
        </p:txBody>
      </p:sp>
      <p:pic>
        <p:nvPicPr>
          <p:cNvPr id="4" name="Picture 3">
            <a:extLst>
              <a:ext uri="{FF2B5EF4-FFF2-40B4-BE49-F238E27FC236}">
                <a16:creationId xmlns:a16="http://schemas.microsoft.com/office/drawing/2014/main" id="{088C629C-D541-4C52-B369-D6A5DC64C69B}"/>
              </a:ext>
            </a:extLst>
          </p:cNvPr>
          <p:cNvPicPr>
            <a:picLocks noChangeAspect="1"/>
          </p:cNvPicPr>
          <p:nvPr>
            <p:custDataLst>
              <p:tags r:id="rId3"/>
            </p:custDataLst>
          </p:nvPr>
        </p:nvPicPr>
        <p:blipFill>
          <a:blip r:embed="rId6"/>
          <a:stretch>
            <a:fillRect/>
          </a:stretch>
        </p:blipFill>
        <p:spPr>
          <a:xfrm>
            <a:off x="8177220" y="2254910"/>
            <a:ext cx="3556000" cy="3733800"/>
          </a:xfrm>
          <a:prstGeom prst="rect">
            <a:avLst/>
          </a:prstGeom>
        </p:spPr>
      </p:pic>
    </p:spTree>
    <p:extLst>
      <p:ext uri="{BB962C8B-B14F-4D97-AF65-F5344CB8AC3E}">
        <p14:creationId xmlns:p14="http://schemas.microsoft.com/office/powerpoint/2010/main" val="41491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concepts pertinents supplémentaires</a:t>
            </a:r>
          </a:p>
        </p:txBody>
      </p:sp>
      <p:sp>
        <p:nvSpPr>
          <p:cNvPr id="3" name="Content Placeholder 2"/>
          <p:cNvSpPr>
            <a:spLocks noGrp="1"/>
          </p:cNvSpPr>
          <p:nvPr>
            <p:ph idx="1"/>
            <p:custDataLst>
              <p:tags r:id="rId2"/>
            </p:custDataLst>
          </p:nvPr>
        </p:nvSpPr>
        <p:spPr>
          <a:xfrm>
            <a:off x="581194" y="2180498"/>
            <a:ext cx="6790905" cy="4140767"/>
          </a:xfrm>
        </p:spPr>
        <p:txBody>
          <a:bodyPr/>
          <a:lstStyle/>
          <a:p>
            <a:r>
              <a:rPr lang="fr-CA" dirty="0"/>
              <a:t>Mesures de remplacement</a:t>
            </a:r>
          </a:p>
          <a:p>
            <a:r>
              <a:rPr lang="fr-CA" b="1" dirty="0"/>
              <a:t>Mesure de la population c. mesure individuelle</a:t>
            </a:r>
          </a:p>
          <a:p>
            <a:r>
              <a:rPr lang="fr-CA" dirty="0"/>
              <a:t>Précision et exactitude des mesures</a:t>
            </a:r>
          </a:p>
          <a:p>
            <a:r>
              <a:rPr lang="fr-CA" dirty="0"/>
              <a:t>Erreur de mesure</a:t>
            </a:r>
          </a:p>
          <a:p>
            <a:pPr lvl="1"/>
            <a:r>
              <a:rPr lang="fr-CA" dirty="0"/>
              <a:t>Erreur aléatoire </a:t>
            </a:r>
          </a:p>
          <a:p>
            <a:pPr lvl="1"/>
            <a:r>
              <a:rPr lang="fr-CA" dirty="0"/>
              <a:t>Erreur systématique</a:t>
            </a:r>
          </a:p>
        </p:txBody>
      </p:sp>
      <p:pic>
        <p:nvPicPr>
          <p:cNvPr id="4" name="Picture 3">
            <a:extLst>
              <a:ext uri="{FF2B5EF4-FFF2-40B4-BE49-F238E27FC236}">
                <a16:creationId xmlns:a16="http://schemas.microsoft.com/office/drawing/2014/main" id="{EBC9B33E-2CB1-42CC-9F6E-2737C829F881}"/>
              </a:ext>
            </a:extLst>
          </p:cNvPr>
          <p:cNvPicPr>
            <a:picLocks noChangeAspect="1"/>
          </p:cNvPicPr>
          <p:nvPr>
            <p:custDataLst>
              <p:tags r:id="rId3"/>
            </p:custDataLst>
          </p:nvPr>
        </p:nvPicPr>
        <p:blipFill>
          <a:blip r:embed="rId6"/>
          <a:stretch>
            <a:fillRect/>
          </a:stretch>
        </p:blipFill>
        <p:spPr>
          <a:xfrm>
            <a:off x="7948358" y="2061936"/>
            <a:ext cx="3926164" cy="3921058"/>
          </a:xfrm>
          <a:prstGeom prst="rect">
            <a:avLst/>
          </a:prstGeom>
        </p:spPr>
      </p:pic>
    </p:spTree>
    <p:extLst>
      <p:ext uri="{BB962C8B-B14F-4D97-AF65-F5344CB8AC3E}">
        <p14:creationId xmlns:p14="http://schemas.microsoft.com/office/powerpoint/2010/main" val="20577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d’une mauvaise utilisation des mesures</a:t>
            </a:r>
          </a:p>
        </p:txBody>
      </p:sp>
      <p:sp>
        <p:nvSpPr>
          <p:cNvPr id="3" name="Content Placeholder 2"/>
          <p:cNvSpPr>
            <a:spLocks noGrp="1"/>
          </p:cNvSpPr>
          <p:nvPr>
            <p:ph idx="1"/>
            <p:custDataLst>
              <p:tags r:id="rId2"/>
            </p:custDataLst>
          </p:nvPr>
        </p:nvSpPr>
        <p:spPr>
          <a:xfrm>
            <a:off x="581195" y="2180498"/>
            <a:ext cx="6114716" cy="4140767"/>
          </a:xfrm>
        </p:spPr>
        <p:txBody>
          <a:bodyPr/>
          <a:lstStyle/>
          <a:p>
            <a:r>
              <a:rPr lang="fr-CA" dirty="0"/>
              <a:t>Phrénologie et craniométrie</a:t>
            </a:r>
          </a:p>
          <a:p>
            <a:r>
              <a:rPr lang="fr-CA" dirty="0"/>
              <a:t>Pseudoscience!</a:t>
            </a:r>
          </a:p>
          <a:p>
            <a:r>
              <a:rPr lang="fr-CA" dirty="0"/>
              <a:t>Les mesures sont peut-être réelles, les conclusions tirées des mesures - pas vraiment!</a:t>
            </a:r>
          </a:p>
          <a:p>
            <a:r>
              <a:rPr lang="fr-CA" dirty="0"/>
              <a:t>Nous discuterons plus en détail de ce type de questions lorsque nous aborderons les paramètres.</a:t>
            </a:r>
          </a:p>
        </p:txBody>
      </p:sp>
      <p:pic>
        <p:nvPicPr>
          <p:cNvPr id="4" name="Picture 3">
            <a:extLst>
              <a:ext uri="{FF2B5EF4-FFF2-40B4-BE49-F238E27FC236}">
                <a16:creationId xmlns:a16="http://schemas.microsoft.com/office/drawing/2014/main" id="{269B2BB0-951A-44F9-83FB-032534B5EB52}"/>
              </a:ext>
            </a:extLst>
          </p:cNvPr>
          <p:cNvPicPr>
            <a:picLocks noChangeAspect="1"/>
          </p:cNvPicPr>
          <p:nvPr>
            <p:custDataLst>
              <p:tags r:id="rId3"/>
            </p:custDataLst>
          </p:nvPr>
        </p:nvPicPr>
        <p:blipFill>
          <a:blip r:embed="rId6"/>
          <a:stretch>
            <a:fillRect/>
          </a:stretch>
        </p:blipFill>
        <p:spPr>
          <a:xfrm>
            <a:off x="8007448" y="2045441"/>
            <a:ext cx="3355810" cy="4177983"/>
          </a:xfrm>
          <a:prstGeom prst="rect">
            <a:avLst/>
          </a:prstGeom>
        </p:spPr>
      </p:pic>
    </p:spTree>
    <p:extLst>
      <p:ext uri="{BB962C8B-B14F-4D97-AF65-F5344CB8AC3E}">
        <p14:creationId xmlns:p14="http://schemas.microsoft.com/office/powerpoint/2010/main" val="26413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Paramètres - Définition et analyse critique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7742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Définition de paramètres</a:t>
            </a:r>
          </a:p>
        </p:txBody>
      </p:sp>
      <p:sp>
        <p:nvSpPr>
          <p:cNvPr id="5" name="Content Placeholder 4"/>
          <p:cNvSpPr>
            <a:spLocks noGrp="1"/>
          </p:cNvSpPr>
          <p:nvPr>
            <p:ph idx="1"/>
            <p:custDataLst>
              <p:tags r:id="rId2"/>
            </p:custDataLst>
          </p:nvPr>
        </p:nvSpPr>
        <p:spPr/>
        <p:txBody>
          <a:bodyPr/>
          <a:lstStyle/>
          <a:p>
            <a:r>
              <a:rPr lang="fr-CA" dirty="0"/>
              <a:t>Mesure d’un concept plus abstrait créé à partir d’une </a:t>
            </a:r>
            <a:r>
              <a:rPr lang="fr-CA" b="1" dirty="0"/>
              <a:t>combinaison</a:t>
            </a:r>
            <a:r>
              <a:rPr lang="fr-CA" dirty="0"/>
              <a:t> de mesures (plus élémentaires).</a:t>
            </a:r>
          </a:p>
          <a:p>
            <a:r>
              <a:rPr lang="fr-CA" dirty="0"/>
              <a:t>Une mesure créée </a:t>
            </a:r>
            <a:r>
              <a:rPr lang="fr-CA" i="1" dirty="0"/>
              <a:t>en fonction d’un objectif particulier </a:t>
            </a:r>
            <a:r>
              <a:rPr lang="fr-CA" dirty="0"/>
              <a:t>(p. ex. un paramètre de rendement).</a:t>
            </a:r>
          </a:p>
          <a:p>
            <a:r>
              <a:rPr lang="fr-CA" dirty="0"/>
              <a:t>(Sans parler d’un paramètre </a:t>
            </a:r>
            <a:r>
              <a:rPr lang="fr-CA" u="sng" dirty="0"/>
              <a:t>mathématique</a:t>
            </a:r>
            <a:r>
              <a:rPr lang="fr-CA" dirty="0"/>
              <a:t>)</a:t>
            </a:r>
          </a:p>
        </p:txBody>
      </p:sp>
    </p:spTree>
    <p:extLst>
      <p:ext uri="{BB962C8B-B14F-4D97-AF65-F5344CB8AC3E}">
        <p14:creationId xmlns:p14="http://schemas.microsoft.com/office/powerpoint/2010/main" val="436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 Quelques concepts connexes</a:t>
            </a:r>
          </a:p>
        </p:txBody>
      </p:sp>
      <p:sp>
        <p:nvSpPr>
          <p:cNvPr id="3" name="Content Placeholder 2"/>
          <p:cNvSpPr>
            <a:spLocks noGrp="1"/>
          </p:cNvSpPr>
          <p:nvPr>
            <p:ph idx="1"/>
            <p:custDataLst>
              <p:tags r:id="rId2"/>
            </p:custDataLst>
          </p:nvPr>
        </p:nvSpPr>
        <p:spPr>
          <a:xfrm>
            <a:off x="581195" y="1949568"/>
            <a:ext cx="5872006" cy="4140767"/>
          </a:xfrm>
        </p:spPr>
        <p:txBody>
          <a:bodyPr/>
          <a:lstStyle/>
          <a:p>
            <a:r>
              <a:rPr lang="fr-CA" b="1" dirty="0"/>
              <a:t>Indice </a:t>
            </a:r>
            <a:r>
              <a:rPr lang="fr-CA" dirty="0"/>
              <a:t>: Une valeur observée (mesurée) pertinente à un concept d’intérêt. Compare les mesures de remplacement.</a:t>
            </a:r>
          </a:p>
          <a:p>
            <a:r>
              <a:rPr lang="fr-CA" b="1" dirty="0"/>
              <a:t>Indicateur </a:t>
            </a:r>
            <a:r>
              <a:rPr lang="fr-CA" dirty="0"/>
              <a:t>: Une agrégation d’indicateurs multiples. Compare les paramètres.</a:t>
            </a:r>
          </a:p>
          <a:p>
            <a:r>
              <a:rPr lang="fr-CA" b="1" dirty="0"/>
              <a:t>Exemple </a:t>
            </a:r>
            <a:r>
              <a:rPr lang="fr-CA" dirty="0"/>
              <a:t>: Indice de développement humain.</a:t>
            </a:r>
          </a:p>
        </p:txBody>
      </p:sp>
      <p:sp>
        <p:nvSpPr>
          <p:cNvPr id="8" name="TextBox 7"/>
          <p:cNvSpPr txBox="1"/>
          <p:nvPr>
            <p:custDataLst>
              <p:tags r:id="rId3"/>
            </p:custDataLst>
          </p:nvPr>
        </p:nvSpPr>
        <p:spPr>
          <a:xfrm>
            <a:off x="5996975" y="6157999"/>
            <a:ext cx="6195025" cy="338554"/>
          </a:xfrm>
          <a:prstGeom prst="rect">
            <a:avLst/>
          </a:prstGeom>
          <a:noFill/>
        </p:spPr>
        <p:txBody>
          <a:bodyPr wrap="none" rtlCol="0">
            <a:spAutoFit/>
          </a:bodyPr>
          <a:lstStyle/>
          <a:p>
            <a:r>
              <a:rPr lang="fr-CA" sz="1600" dirty="0"/>
              <a:t>(https://commons.wikimedia.org/wiki/File:20090109_stock_index-01.jpg)</a:t>
            </a:r>
          </a:p>
        </p:txBody>
      </p:sp>
      <p:pic>
        <p:nvPicPr>
          <p:cNvPr id="5" name="Picture 4">
            <a:extLst>
              <a:ext uri="{FF2B5EF4-FFF2-40B4-BE49-F238E27FC236}">
                <a16:creationId xmlns:a16="http://schemas.microsoft.com/office/drawing/2014/main" id="{4B2F5E90-F66C-4C80-B532-EDF0F735DAD7}"/>
              </a:ext>
            </a:extLst>
          </p:cNvPr>
          <p:cNvPicPr>
            <a:picLocks noChangeAspect="1"/>
          </p:cNvPicPr>
          <p:nvPr>
            <p:custDataLst>
              <p:tags r:id="rId4"/>
            </p:custDataLst>
          </p:nvPr>
        </p:nvPicPr>
        <p:blipFill>
          <a:blip r:embed="rId7"/>
          <a:stretch>
            <a:fillRect/>
          </a:stretch>
        </p:blipFill>
        <p:spPr>
          <a:xfrm>
            <a:off x="6886055" y="1979458"/>
            <a:ext cx="4741081" cy="4214294"/>
          </a:xfrm>
          <a:prstGeom prst="rect">
            <a:avLst/>
          </a:prstGeom>
        </p:spPr>
      </p:pic>
    </p:spTree>
    <p:extLst>
      <p:ext uri="{BB962C8B-B14F-4D97-AF65-F5344CB8AC3E}">
        <p14:creationId xmlns:p14="http://schemas.microsoft.com/office/powerpoint/2010/main" val="98618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Éléments conceptuels de base</a:t>
            </a:r>
          </a:p>
        </p:txBody>
      </p:sp>
      <p:sp>
        <p:nvSpPr>
          <p:cNvPr id="3" name="Content Placeholder 2"/>
          <p:cNvSpPr>
            <a:spLocks noGrp="1"/>
          </p:cNvSpPr>
          <p:nvPr>
            <p:ph idx="1"/>
            <p:custDataLst>
              <p:tags r:id="rId2"/>
            </p:custDataLst>
          </p:nvPr>
        </p:nvSpPr>
        <p:spPr/>
        <p:txBody>
          <a:bodyPr/>
          <a:lstStyle/>
          <a:p>
            <a:r>
              <a:rPr lang="fr-CA" dirty="0"/>
              <a:t>Les paramètres sont utiles sur le plan conceptuel - ils semblent fournir un résumé de haut niveau utile d’éléments d’un système autrement complexe.</a:t>
            </a:r>
          </a:p>
          <a:p>
            <a:r>
              <a:rPr lang="fr-CA" dirty="0"/>
              <a:t>Prendre un ensemble de mesures brutes et les combiner pour mieux comprendre un élément plus abstrait sur le plan conceptuel peut être un défi intellectuel intéressant.</a:t>
            </a:r>
          </a:p>
          <a:p>
            <a:r>
              <a:rPr lang="fr-CA" dirty="0"/>
              <a:t>À cet égard, nous pouvons presque considérer un paramètre comme un concept de niveau supérieur que nous construisons à partir de concepts plus fondamentaux.</a:t>
            </a:r>
          </a:p>
        </p:txBody>
      </p:sp>
    </p:spTree>
    <p:extLst>
      <p:ext uri="{BB962C8B-B14F-4D97-AF65-F5344CB8AC3E}">
        <p14:creationId xmlns:p14="http://schemas.microsoft.com/office/powerpoint/2010/main" val="25237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Pas si VITE!</a:t>
            </a:r>
          </a:p>
        </p:txBody>
      </p:sp>
      <p:sp>
        <p:nvSpPr>
          <p:cNvPr id="3" name="Content Placeholder 2"/>
          <p:cNvSpPr>
            <a:spLocks noGrp="1"/>
          </p:cNvSpPr>
          <p:nvPr>
            <p:ph idx="1"/>
            <p:custDataLst>
              <p:tags r:id="rId2"/>
            </p:custDataLst>
          </p:nvPr>
        </p:nvSpPr>
        <p:spPr>
          <a:xfrm>
            <a:off x="581194" y="2180498"/>
            <a:ext cx="6472703" cy="4140767"/>
          </a:xfrm>
        </p:spPr>
        <p:txBody>
          <a:bodyPr>
            <a:normAutofit fontScale="92500"/>
          </a:bodyPr>
          <a:lstStyle/>
          <a:p>
            <a:r>
              <a:rPr lang="fr-CA" dirty="0"/>
              <a:t>Espérer apporter des solutions à de vrais problèmes, </a:t>
            </a:r>
            <a:r>
              <a:rPr lang="fr-CA" b="1" dirty="0"/>
              <a:t>MAIS</a:t>
            </a:r>
            <a:r>
              <a:rPr lang="fr-CA" dirty="0"/>
              <a:t> le remède ne devrait pas être aussi mauvais que la maladie - ou du moins, ne devrait pas empirer les choses!</a:t>
            </a:r>
          </a:p>
          <a:p>
            <a:r>
              <a:rPr lang="fr-CA" dirty="0"/>
              <a:t>Ce qui est mesuré est pris en compte, </a:t>
            </a:r>
            <a:r>
              <a:rPr lang="fr-CA" b="1" dirty="0"/>
              <a:t>MAIS</a:t>
            </a:r>
            <a:r>
              <a:rPr lang="fr-CA" dirty="0"/>
              <a:t> ce qui n’est pas mesuré est négligé?</a:t>
            </a:r>
          </a:p>
          <a:p>
            <a:r>
              <a:rPr lang="fr-CA" dirty="0"/>
              <a:t>Est-ce que cela signifie que nous avons besoin de plus de mesures? De plus de données?</a:t>
            </a:r>
          </a:p>
          <a:p>
            <a:r>
              <a:rPr lang="fr-CA" dirty="0"/>
              <a:t>Certes, c’est génial si vous voulez être un praticien des données... </a:t>
            </a:r>
            <a:r>
              <a:rPr lang="fr-CA" b="1" dirty="0"/>
              <a:t>MAIS </a:t>
            </a:r>
            <a:r>
              <a:rPr lang="fr-CA" dirty="0"/>
              <a:t>est-ce viable ou désirable?</a:t>
            </a:r>
          </a:p>
        </p:txBody>
      </p:sp>
      <p:pic>
        <p:nvPicPr>
          <p:cNvPr id="4" name="Picture 3">
            <a:extLst>
              <a:ext uri="{FF2B5EF4-FFF2-40B4-BE49-F238E27FC236}">
                <a16:creationId xmlns:a16="http://schemas.microsoft.com/office/drawing/2014/main" id="{ECF15AA8-3DB4-443E-82EB-70253142F301}"/>
              </a:ext>
            </a:extLst>
          </p:cNvPr>
          <p:cNvPicPr>
            <a:picLocks noChangeAspect="1"/>
          </p:cNvPicPr>
          <p:nvPr>
            <p:custDataLst>
              <p:tags r:id="rId3"/>
            </p:custDataLst>
          </p:nvPr>
        </p:nvPicPr>
        <p:blipFill>
          <a:blip r:embed="rId6"/>
          <a:stretch>
            <a:fillRect/>
          </a:stretch>
        </p:blipFill>
        <p:spPr>
          <a:xfrm>
            <a:off x="7338336" y="2299303"/>
            <a:ext cx="4414277" cy="3998816"/>
          </a:xfrm>
          <a:prstGeom prst="rect">
            <a:avLst/>
          </a:prstGeom>
        </p:spPr>
      </p:pic>
    </p:spTree>
    <p:extLst>
      <p:ext uri="{BB962C8B-B14F-4D97-AF65-F5344CB8AC3E}">
        <p14:creationId xmlns:p14="http://schemas.microsoft.com/office/powerpoint/2010/main" val="475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Réorientation de la science (ENCORE)</a:t>
            </a:r>
          </a:p>
        </p:txBody>
      </p:sp>
      <p:sp>
        <p:nvSpPr>
          <p:cNvPr id="3" name="Content Placeholder 2"/>
          <p:cNvSpPr>
            <a:spLocks noGrp="1"/>
          </p:cNvSpPr>
          <p:nvPr>
            <p:ph idx="1"/>
            <p:custDataLst>
              <p:tags r:id="rId2"/>
            </p:custDataLst>
          </p:nvPr>
        </p:nvSpPr>
        <p:spPr/>
        <p:txBody>
          <a:bodyPr/>
          <a:lstStyle/>
          <a:p>
            <a:r>
              <a:rPr lang="fr-CA" dirty="0"/>
              <a:t>Dans un sens, nous essayons de déplacer les comportements scientifiques - dans ce cas-ci la mesure - vers le domaine non scientifique - la « gestion scientifique » - il peut y avoir de nombreux pièges!</a:t>
            </a:r>
          </a:p>
          <a:p>
            <a:r>
              <a:rPr lang="fr-CA" dirty="0"/>
              <a:t>Exemple - la question des cas extrêmes - nos paramètres ou mesures de remplacement pourraient très bien fonctionner pour les cas « moyens », mais très mal pour les cas extrêmes.</a:t>
            </a:r>
          </a:p>
          <a:p>
            <a:r>
              <a:rPr lang="fr-CA" dirty="0"/>
              <a:t>Nous voulons que tout soit « axé sur les données » - cela présuppose que nous puissions obtenir des données ou des preuves sur tout.</a:t>
            </a:r>
          </a:p>
        </p:txBody>
      </p:sp>
    </p:spTree>
    <p:extLst>
      <p:ext uri="{BB962C8B-B14F-4D97-AF65-F5344CB8AC3E}">
        <p14:creationId xmlns:p14="http://schemas.microsoft.com/office/powerpoint/2010/main" val="26095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Plan de la journée</a:t>
            </a:r>
          </a:p>
        </p:txBody>
      </p:sp>
      <p:sp>
        <p:nvSpPr>
          <p:cNvPr id="3" name="Content Placeholder 2"/>
          <p:cNvSpPr>
            <a:spLocks noGrp="1"/>
          </p:cNvSpPr>
          <p:nvPr>
            <p:ph idx="1"/>
            <p:custDataLst>
              <p:tags r:id="rId2"/>
            </p:custDataLst>
          </p:nvPr>
        </p:nvSpPr>
        <p:spPr/>
        <p:txBody>
          <a:bodyPr/>
          <a:lstStyle/>
          <a:p>
            <a:r>
              <a:rPr lang="fr-CA" dirty="0"/>
              <a:t>1. Principes fondamentaux des mesures</a:t>
            </a:r>
          </a:p>
          <a:p>
            <a:r>
              <a:rPr lang="fr-CA" dirty="0"/>
              <a:t>2. Paramètres - Définition et analyse critique</a:t>
            </a:r>
          </a:p>
          <a:p>
            <a:r>
              <a:rPr lang="fr-CA" dirty="0"/>
              <a:t>3. Étude de cas - Les paramètres et le changement climatique</a:t>
            </a:r>
          </a:p>
          <a:p>
            <a:r>
              <a:rPr lang="fr-CA" dirty="0"/>
              <a:t>4. Exercice pratique : Utiliser les fonctions R pour déterminer des paramètres à partir de mesures</a:t>
            </a:r>
          </a:p>
        </p:txBody>
      </p:sp>
    </p:spTree>
    <p:extLst>
      <p:ext uri="{BB962C8B-B14F-4D97-AF65-F5344CB8AC3E}">
        <p14:creationId xmlns:p14="http://schemas.microsoft.com/office/powerpoint/2010/main" val="107083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Trouver un équilibre</a:t>
            </a:r>
          </a:p>
        </p:txBody>
      </p:sp>
      <p:sp>
        <p:nvSpPr>
          <p:cNvPr id="4" name="Left-Right Arrow 3"/>
          <p:cNvSpPr/>
          <p:nvPr>
            <p:custDataLst>
              <p:tags r:id="rId2"/>
            </p:custDataLst>
          </p:nvPr>
        </p:nvSpPr>
        <p:spPr>
          <a:xfrm>
            <a:off x="1287208" y="2814418"/>
            <a:ext cx="9662636" cy="135572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Content Placeholder 2"/>
          <p:cNvSpPr txBox="1">
            <a:spLocks/>
          </p:cNvSpPr>
          <p:nvPr>
            <p:custDataLst>
              <p:tags r:id="rId3"/>
            </p:custDataLst>
          </p:nvPr>
        </p:nvSpPr>
        <p:spPr>
          <a:xfrm>
            <a:off x="1059688" y="4563839"/>
            <a:ext cx="1943798" cy="412877"/>
          </a:xfrm>
          <a:prstGeom prst="rect">
            <a:avLst/>
          </a:prstGeom>
        </p:spPr>
        <p:txBody>
          <a:bodyPr vert="horz" lIns="91436" tIns="45719" rIns="91436" bIns="45719" rtlCol="0" anchor="ctr">
            <a:normAutofit fontScale="550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Cynisme des données</a:t>
            </a:r>
          </a:p>
        </p:txBody>
      </p:sp>
      <p:sp>
        <p:nvSpPr>
          <p:cNvPr id="7" name="Content Placeholder 2"/>
          <p:cNvSpPr txBox="1">
            <a:spLocks/>
          </p:cNvSpPr>
          <p:nvPr>
            <p:custDataLst>
              <p:tags r:id="rId4"/>
            </p:custDataLst>
          </p:nvPr>
        </p:nvSpPr>
        <p:spPr>
          <a:xfrm>
            <a:off x="9261425" y="4630433"/>
            <a:ext cx="2251202" cy="412877"/>
          </a:xfrm>
          <a:prstGeom prst="rect">
            <a:avLst/>
          </a:prstGeom>
        </p:spPr>
        <p:txBody>
          <a:bodyPr vert="horz" lIns="91436" tIns="45719" rIns="91436" bIns="45719" rtlCol="0" anchor="ctr">
            <a:normAutofit fontScale="625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Optimisme des données</a:t>
            </a:r>
          </a:p>
        </p:txBody>
      </p:sp>
      <p:sp>
        <p:nvSpPr>
          <p:cNvPr id="8" name="Content Placeholder 2"/>
          <p:cNvSpPr txBox="1">
            <a:spLocks/>
          </p:cNvSpPr>
          <p:nvPr>
            <p:custDataLst>
              <p:tags r:id="rId5"/>
            </p:custDataLst>
          </p:nvPr>
        </p:nvSpPr>
        <p:spPr>
          <a:xfrm>
            <a:off x="5193849" y="4596112"/>
            <a:ext cx="1943798" cy="412877"/>
          </a:xfrm>
          <a:prstGeom prst="rect">
            <a:avLst/>
          </a:prstGeom>
        </p:spPr>
        <p:txBody>
          <a:bodyPr vert="horz" lIns="91436" tIns="45719" rIns="91436" bIns="45719" rtlCol="0" anchor="ctr">
            <a:normAutofit fontScale="55000" lnSpcReduction="2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fr-CA" b="1" dirty="0"/>
              <a:t>Réalisme des données</a:t>
            </a:r>
          </a:p>
        </p:txBody>
      </p:sp>
    </p:spTree>
    <p:extLst>
      <p:ext uri="{BB962C8B-B14F-4D97-AF65-F5344CB8AC3E}">
        <p14:creationId xmlns:p14="http://schemas.microsoft.com/office/powerpoint/2010/main" val="13116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 tyrannie des paramètres</a:t>
            </a:r>
          </a:p>
        </p:txBody>
      </p:sp>
      <p:sp>
        <p:nvSpPr>
          <p:cNvPr id="3" name="Content Placeholder 2"/>
          <p:cNvSpPr>
            <a:spLocks noGrp="1"/>
          </p:cNvSpPr>
          <p:nvPr>
            <p:ph idx="1"/>
            <p:custDataLst>
              <p:tags r:id="rId2"/>
            </p:custDataLst>
          </p:nvPr>
        </p:nvSpPr>
        <p:spPr>
          <a:xfrm>
            <a:off x="426730" y="1905921"/>
            <a:ext cx="7262190" cy="4140767"/>
          </a:xfrm>
        </p:spPr>
        <p:txBody>
          <a:bodyPr/>
          <a:lstStyle/>
          <a:p>
            <a:r>
              <a:rPr lang="fr-CA" dirty="0"/>
              <a:t>The </a:t>
            </a:r>
            <a:r>
              <a:rPr lang="fr-CA" dirty="0" err="1"/>
              <a:t>Tyranny</a:t>
            </a:r>
            <a:r>
              <a:rPr lang="fr-CA" dirty="0"/>
              <a:t> of </a:t>
            </a:r>
            <a:r>
              <a:rPr lang="fr-CA" dirty="0" err="1"/>
              <a:t>Metrics</a:t>
            </a:r>
            <a:r>
              <a:rPr lang="fr-CA" dirty="0"/>
              <a:t>, de Jerry Z. Muller, discute de ce qui suit :</a:t>
            </a:r>
          </a:p>
          <a:p>
            <a:pPr lvl="1"/>
            <a:r>
              <a:rPr lang="fr-CA" dirty="0"/>
              <a:t>Fautes récurrentes observées lors de la construction des paramètres</a:t>
            </a:r>
          </a:p>
          <a:p>
            <a:pPr lvl="1"/>
            <a:r>
              <a:rPr lang="fr-CA" dirty="0"/>
              <a:t>Origine de la « fixation des paramètres »</a:t>
            </a:r>
          </a:p>
          <a:p>
            <a:pPr lvl="1"/>
            <a:r>
              <a:rPr lang="fr-CA" dirty="0"/>
              <a:t>Études de cas</a:t>
            </a:r>
          </a:p>
          <a:p>
            <a:pPr lvl="1"/>
            <a:r>
              <a:rPr lang="fr-CA" dirty="0"/>
              <a:t>Problèmes reliés à la « fixation des paramètres » et stratégies pour éviter cette dernière</a:t>
            </a:r>
          </a:p>
        </p:txBody>
      </p:sp>
      <p:pic>
        <p:nvPicPr>
          <p:cNvPr id="4" name="Picture 3">
            <a:extLst>
              <a:ext uri="{FF2B5EF4-FFF2-40B4-BE49-F238E27FC236}">
                <a16:creationId xmlns:a16="http://schemas.microsoft.com/office/drawing/2014/main" id="{55E7AB43-8B9C-481C-978F-7BD34523E4E3}"/>
              </a:ext>
            </a:extLst>
          </p:cNvPr>
          <p:cNvPicPr>
            <a:picLocks noChangeAspect="1"/>
          </p:cNvPicPr>
          <p:nvPr>
            <p:custDataLst>
              <p:tags r:id="rId3"/>
            </p:custDataLst>
          </p:nvPr>
        </p:nvPicPr>
        <p:blipFill>
          <a:blip r:embed="rId6"/>
          <a:stretch>
            <a:fillRect/>
          </a:stretch>
        </p:blipFill>
        <p:spPr>
          <a:xfrm>
            <a:off x="8497145" y="1884304"/>
            <a:ext cx="2933258" cy="4457839"/>
          </a:xfrm>
          <a:prstGeom prst="rect">
            <a:avLst/>
          </a:prstGeom>
        </p:spPr>
      </p:pic>
    </p:spTree>
    <p:extLst>
      <p:ext uri="{BB962C8B-B14F-4D97-AF65-F5344CB8AC3E}">
        <p14:creationId xmlns:p14="http://schemas.microsoft.com/office/powerpoint/2010/main" val="24913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Responsabilité</a:t>
            </a:r>
          </a:p>
        </p:txBody>
      </p:sp>
      <p:sp>
        <p:nvSpPr>
          <p:cNvPr id="3" name="Content Placeholder 2"/>
          <p:cNvSpPr>
            <a:spLocks noGrp="1"/>
          </p:cNvSpPr>
          <p:nvPr>
            <p:ph idx="1"/>
            <p:custDataLst>
              <p:tags r:id="rId2"/>
            </p:custDataLst>
          </p:nvPr>
        </p:nvSpPr>
        <p:spPr>
          <a:xfrm>
            <a:off x="529705" y="1682829"/>
            <a:ext cx="4945217" cy="4140767"/>
          </a:xfrm>
        </p:spPr>
        <p:txBody>
          <a:bodyPr/>
          <a:lstStyle/>
          <a:p>
            <a:r>
              <a:rPr lang="fr-CA" dirty="0"/>
              <a:t>Responsable - deux sens :</a:t>
            </a:r>
          </a:p>
          <a:p>
            <a:pPr lvl="1"/>
            <a:r>
              <a:rPr lang="fr-CA" dirty="0"/>
              <a:t>Être responsable</a:t>
            </a:r>
          </a:p>
          <a:p>
            <a:pPr lvl="1"/>
            <a:r>
              <a:rPr lang="fr-CA" dirty="0"/>
              <a:t>Être dénombrable</a:t>
            </a:r>
          </a:p>
          <a:p>
            <a:r>
              <a:rPr lang="fr-CA" dirty="0"/>
              <a:t>Responsabilité par le comptage?</a:t>
            </a:r>
          </a:p>
        </p:txBody>
      </p:sp>
      <p:pic>
        <p:nvPicPr>
          <p:cNvPr id="4" name="Picture 3">
            <a:extLst>
              <a:ext uri="{FF2B5EF4-FFF2-40B4-BE49-F238E27FC236}">
                <a16:creationId xmlns:a16="http://schemas.microsoft.com/office/drawing/2014/main" id="{A96D417F-C68C-40A8-83BE-98E525AD5706}"/>
              </a:ext>
            </a:extLst>
          </p:cNvPr>
          <p:cNvPicPr>
            <a:picLocks noChangeAspect="1"/>
          </p:cNvPicPr>
          <p:nvPr>
            <p:custDataLst>
              <p:tags r:id="rId3"/>
            </p:custDataLst>
          </p:nvPr>
        </p:nvPicPr>
        <p:blipFill>
          <a:blip r:embed="rId6"/>
          <a:stretch>
            <a:fillRect/>
          </a:stretch>
        </p:blipFill>
        <p:spPr>
          <a:xfrm>
            <a:off x="5200320" y="2292391"/>
            <a:ext cx="6875452" cy="3611023"/>
          </a:xfrm>
          <a:prstGeom prst="rect">
            <a:avLst/>
          </a:prstGeom>
        </p:spPr>
      </p:pic>
    </p:spTree>
    <p:extLst>
      <p:ext uri="{BB962C8B-B14F-4D97-AF65-F5344CB8AC3E}">
        <p14:creationId xmlns:p14="http://schemas.microsoft.com/office/powerpoint/2010/main" val="21396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Origines sociohistoriques des paramètres</a:t>
            </a:r>
          </a:p>
        </p:txBody>
      </p:sp>
      <p:sp>
        <p:nvSpPr>
          <p:cNvPr id="3" name="Content Placeholder 2"/>
          <p:cNvSpPr>
            <a:spLocks noGrp="1"/>
          </p:cNvSpPr>
          <p:nvPr>
            <p:ph idx="1"/>
            <p:custDataLst>
              <p:tags r:id="rId2"/>
            </p:custDataLst>
          </p:nvPr>
        </p:nvSpPr>
        <p:spPr/>
        <p:txBody>
          <a:bodyPr/>
          <a:lstStyle/>
          <a:p>
            <a:r>
              <a:rPr lang="fr-CA" dirty="0"/>
              <a:t>On a déjà vu qu’en général, la tenue de dossiers existe depuis « que le monde est monde » (Against the Grain, James C. Scott)</a:t>
            </a:r>
          </a:p>
          <a:p>
            <a:r>
              <a:rPr lang="fr-CA" dirty="0"/>
              <a:t>1860 - Angleterre – Finance - paramètres de rendement scolaire</a:t>
            </a:r>
          </a:p>
          <a:p>
            <a:r>
              <a:rPr lang="fr-CA" dirty="0"/>
              <a:t>1900 – Taylor – Ingénierie - Gestion scientifique</a:t>
            </a:r>
          </a:p>
          <a:p>
            <a:r>
              <a:rPr lang="fr-CA" dirty="0"/>
              <a:t>1950 - Robert McNamara, le concept de « directeur général » - des nombres objectifs pourraient être utiles à cet égard!</a:t>
            </a:r>
          </a:p>
          <a:p>
            <a:r>
              <a:rPr lang="fr-CA" dirty="0"/>
              <a:t>1980 - l’essor des technologies de l’information et, avec elles, la capacité croissante de suivre et de recueillir des données pour produire des paramètres</a:t>
            </a:r>
          </a:p>
        </p:txBody>
      </p:sp>
    </p:spTree>
    <p:extLst>
      <p:ext uri="{BB962C8B-B14F-4D97-AF65-F5344CB8AC3E}">
        <p14:creationId xmlns:p14="http://schemas.microsoft.com/office/powerpoint/2010/main" val="22648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Quelle est l’étape suivante?</a:t>
            </a:r>
          </a:p>
        </p:txBody>
      </p:sp>
      <p:sp>
        <p:nvSpPr>
          <p:cNvPr id="3" name="Content Placeholder 2"/>
          <p:cNvSpPr>
            <a:spLocks noGrp="1"/>
          </p:cNvSpPr>
          <p:nvPr>
            <p:ph idx="1"/>
            <p:custDataLst>
              <p:tags r:id="rId2"/>
            </p:custDataLst>
          </p:nvPr>
        </p:nvSpPr>
        <p:spPr/>
        <p:txBody>
          <a:bodyPr/>
          <a:lstStyle/>
          <a:p>
            <a:pPr marL="0" indent="0">
              <a:buNone/>
            </a:pPr>
            <a:r>
              <a:rPr lang="fr-CA" dirty="0"/>
              <a:t>« Depuis, les possibilités croissantes de collecte de données et la baisse des coûts qui s’y rattachent contribuent au mème selon lequel les données sont la réponse pour laquelle les organisations doivent poser les questions. </a:t>
            </a:r>
          </a:p>
          <a:p>
            <a:pPr marL="0" indent="0">
              <a:buNone/>
            </a:pPr>
            <a:r>
              <a:rPr lang="fr-CA" dirty="0"/>
              <a:t>Il y a une croyance souvent non examinée selon laquelle le fait d’amasser des données et de les communiquer largement au sein de l’organisation entraînera des améliorations de quelque sorte, même si beaucoup d’informations doivent être dépouillées de nuances et de contexte pour les transformer en « données » facilement transférables. »</a:t>
            </a:r>
          </a:p>
          <a:p>
            <a:pPr marL="0" indent="0">
              <a:buNone/>
            </a:pPr>
            <a:r>
              <a:rPr lang="fr-CA" dirty="0"/>
              <a:t>															(Muller, The </a:t>
            </a:r>
            <a:r>
              <a:rPr lang="fr-CA" dirty="0" err="1"/>
              <a:t>Tyranny</a:t>
            </a:r>
            <a:r>
              <a:rPr lang="fr-CA" dirty="0"/>
              <a:t> of </a:t>
            </a:r>
            <a:r>
              <a:rPr lang="fr-CA" dirty="0" err="1"/>
              <a:t>Metrics</a:t>
            </a:r>
            <a:r>
              <a:rPr lang="fr-CA" dirty="0"/>
              <a:t>)</a:t>
            </a:r>
          </a:p>
          <a:p>
            <a:pPr marL="0" indent="0">
              <a:buNone/>
            </a:pPr>
            <a:endParaRPr lang="fr-CA" dirty="0"/>
          </a:p>
        </p:txBody>
      </p:sp>
    </p:spTree>
    <p:extLst>
      <p:ext uri="{BB962C8B-B14F-4D97-AF65-F5344CB8AC3E}">
        <p14:creationId xmlns:p14="http://schemas.microsoft.com/office/powerpoint/2010/main" val="263660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Est-ce que les paramètres sont interchangeables?</a:t>
            </a:r>
          </a:p>
        </p:txBody>
      </p:sp>
      <p:sp>
        <p:nvSpPr>
          <p:cNvPr id="3" name="Content Placeholder 2"/>
          <p:cNvSpPr>
            <a:spLocks noGrp="1"/>
          </p:cNvSpPr>
          <p:nvPr>
            <p:ph idx="1"/>
            <p:custDataLst>
              <p:tags r:id="rId2"/>
            </p:custDataLst>
          </p:nvPr>
        </p:nvSpPr>
        <p:spPr/>
        <p:txBody>
          <a:bodyPr/>
          <a:lstStyle/>
          <a:p>
            <a:r>
              <a:rPr lang="fr-CA" dirty="0"/>
              <a:t>« Le problème n’est pas la mesure, mais la mesure excessive et la mesure inappropriée... bien que les paramètres de responsabilisation constituent un outil potentiellement précieux, leurs vertus ont été surévaluées et leurs coûts sont souvent sous-estimés. »</a:t>
            </a:r>
          </a:p>
          <a:p>
            <a:r>
              <a:rPr lang="fr-CA" dirty="0"/>
              <a:t>« [...] Il existe de nombreuses situations où la prise de décision fondée sur des mesures normalisées est supérieure au jugement fondé sur l’expérience et l’expertise personnelles... Utilisées judicieusement, les mesures de ce qui n’était pas mesurable auparavant peuvent apporter de réels avantages. »</a:t>
            </a:r>
          </a:p>
          <a:p>
            <a:r>
              <a:rPr lang="fr-CA" dirty="0"/>
              <a:t>Alors, quand les paramètres sont-ils utiles et quand sont-ils problématiques? Muller passe le reste de son livre à l’expliquer.</a:t>
            </a:r>
          </a:p>
        </p:txBody>
      </p:sp>
    </p:spTree>
    <p:extLst>
      <p:ext uri="{BB962C8B-B14F-4D97-AF65-F5344CB8AC3E}">
        <p14:creationId xmlns:p14="http://schemas.microsoft.com/office/powerpoint/2010/main" val="42875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 loi de </a:t>
            </a:r>
            <a:r>
              <a:rPr lang="fr-CA" dirty="0" err="1"/>
              <a:t>Goodhart</a:t>
            </a:r>
            <a:r>
              <a:rPr lang="fr-CA" dirty="0"/>
              <a:t> et Campbell</a:t>
            </a:r>
          </a:p>
        </p:txBody>
      </p:sp>
      <p:sp>
        <p:nvSpPr>
          <p:cNvPr id="3" name="Content Placeholder 2"/>
          <p:cNvSpPr>
            <a:spLocks noGrp="1"/>
          </p:cNvSpPr>
          <p:nvPr>
            <p:ph idx="1"/>
            <p:custDataLst>
              <p:tags r:id="rId2"/>
            </p:custDataLst>
          </p:nvPr>
        </p:nvSpPr>
        <p:spPr/>
        <p:txBody>
          <a:bodyPr/>
          <a:lstStyle/>
          <a:p>
            <a:r>
              <a:rPr lang="fr-CA" dirty="0"/>
              <a:t>« Quand une mesure devient une cible, elle cesse d’être une bonne mesure. »</a:t>
            </a:r>
          </a:p>
          <a:p>
            <a:pPr marL="0" indent="0">
              <a:buNone/>
            </a:pPr>
            <a:r>
              <a:rPr lang="fr-CA" dirty="0"/>
              <a:t>																										(Loi de </a:t>
            </a:r>
            <a:r>
              <a:rPr lang="fr-CA" dirty="0" err="1"/>
              <a:t>Goodhart</a:t>
            </a:r>
            <a:r>
              <a:rPr lang="fr-CA" dirty="0"/>
              <a:t>)</a:t>
            </a:r>
          </a:p>
          <a:p>
            <a:r>
              <a:rPr lang="fr-CA" dirty="0"/>
              <a:t>« Plus un indicateur social quantitatif est utilisé pour la prise de décision sociale, plus il sera soumis aux pressions de la corruption et plus il sera susceptible de fausser et de corrompre les processus sociaux qu’il est censé surveiller. »</a:t>
            </a:r>
          </a:p>
          <a:p>
            <a:pPr marL="0" indent="0">
              <a:buNone/>
            </a:pPr>
            <a:r>
              <a:rPr lang="fr-CA" dirty="0"/>
              <a:t>																										(Loi de Campbell)</a:t>
            </a:r>
          </a:p>
          <a:p>
            <a:endParaRPr lang="fr-CA" dirty="0"/>
          </a:p>
        </p:txBody>
      </p:sp>
    </p:spTree>
    <p:extLst>
      <p:ext uri="{BB962C8B-B14F-4D97-AF65-F5344CB8AC3E}">
        <p14:creationId xmlns:p14="http://schemas.microsoft.com/office/powerpoint/2010/main" val="36232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Fixation des paramètres</a:t>
            </a:r>
          </a:p>
        </p:txBody>
      </p:sp>
      <p:sp>
        <p:nvSpPr>
          <p:cNvPr id="3" name="Content Placeholder 2"/>
          <p:cNvSpPr>
            <a:spLocks noGrp="1"/>
          </p:cNvSpPr>
          <p:nvPr>
            <p:ph idx="1"/>
            <p:custDataLst>
              <p:tags r:id="rId2"/>
            </p:custDataLst>
          </p:nvPr>
        </p:nvSpPr>
        <p:spPr/>
        <p:txBody>
          <a:bodyPr/>
          <a:lstStyle/>
          <a:p>
            <a:r>
              <a:rPr lang="fr-CA" dirty="0"/>
              <a:t>La fixation des paramètres est un terme inventé par Muller pour décrire :</a:t>
            </a:r>
          </a:p>
          <a:p>
            <a:pPr lvl="1"/>
            <a:r>
              <a:rPr lang="fr-CA" dirty="0"/>
              <a:t>La croyance selon laquelle il est possible et souhaitable de remplacer le jugement, acquis par l’expérience et le talent personnels, par des indicateurs numériques de rendement comparatif fondés sur des données (paramètres) normalisées;</a:t>
            </a:r>
          </a:p>
          <a:p>
            <a:pPr lvl="1"/>
            <a:r>
              <a:rPr lang="fr-CA" dirty="0"/>
              <a:t>La croyance selon laquelle le fait de rendre ces paramètres publics (transparents) garantit que les institutions réalisent effectivement leurs objectifs (responsabilisation).</a:t>
            </a:r>
          </a:p>
          <a:p>
            <a:pPr lvl="1"/>
            <a:r>
              <a:rPr lang="fr-CA" dirty="0"/>
              <a:t>La croyance selon laquelle la meilleure façon de motiver les gens au sein de ces organisations est de lier des récompenses et des pénalités à leur rendement mesuré, récompenses qui sont soit monétaires (rémunération au rendement) ou de réputation (classement).</a:t>
            </a:r>
          </a:p>
        </p:txBody>
      </p:sp>
    </p:spTree>
    <p:extLst>
      <p:ext uri="{BB962C8B-B14F-4D97-AF65-F5344CB8AC3E}">
        <p14:creationId xmlns:p14="http://schemas.microsoft.com/office/powerpoint/2010/main" val="11911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Problèmes fonctionnels reliés aux paramètres (I)</a:t>
            </a:r>
          </a:p>
        </p:txBody>
      </p:sp>
      <p:sp>
        <p:nvSpPr>
          <p:cNvPr id="3" name="Content Placeholder 2"/>
          <p:cNvSpPr>
            <a:spLocks noGrp="1"/>
          </p:cNvSpPr>
          <p:nvPr>
            <p:ph idx="1"/>
            <p:custDataLst>
              <p:tags r:id="rId2"/>
            </p:custDataLst>
          </p:nvPr>
        </p:nvSpPr>
        <p:spPr/>
        <p:txBody>
          <a:bodyPr/>
          <a:lstStyle/>
          <a:p>
            <a:r>
              <a:rPr lang="fr-CA" b="1" dirty="0"/>
              <a:t>Distorsion de l’information</a:t>
            </a:r>
            <a:r>
              <a:rPr lang="fr-CA" dirty="0"/>
              <a:t> :</a:t>
            </a:r>
          </a:p>
          <a:p>
            <a:pPr lvl="1"/>
            <a:r>
              <a:rPr lang="fr-CA" sz="2400" dirty="0"/>
              <a:t>Mesures les plus faciles</a:t>
            </a:r>
          </a:p>
          <a:p>
            <a:pPr lvl="1"/>
            <a:r>
              <a:rPr lang="fr-CA" sz="2400" dirty="0"/>
              <a:t>Mesures simples lorsque les résultats désirés sont complexes</a:t>
            </a:r>
          </a:p>
          <a:p>
            <a:pPr lvl="1"/>
            <a:r>
              <a:rPr lang="fr-CA" sz="2400" dirty="0"/>
              <a:t>Mesure des intrants plutôt que des résultats (p. ex. mesure des ressources fournies à un projet plutôt que des résultats du projet).</a:t>
            </a:r>
          </a:p>
          <a:p>
            <a:pPr lvl="1"/>
            <a:r>
              <a:rPr lang="fr-CA" sz="2400" dirty="0"/>
              <a:t>Dégradation de la qualité de l’information par la normalisation</a:t>
            </a:r>
          </a:p>
        </p:txBody>
      </p:sp>
    </p:spTree>
    <p:extLst>
      <p:ext uri="{BB962C8B-B14F-4D97-AF65-F5344CB8AC3E}">
        <p14:creationId xmlns:p14="http://schemas.microsoft.com/office/powerpoint/2010/main" val="779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Problèmes fonctionnels reliés aux paramètres (II)</a:t>
            </a:r>
          </a:p>
        </p:txBody>
      </p:sp>
      <p:sp>
        <p:nvSpPr>
          <p:cNvPr id="3" name="Content Placeholder 2"/>
          <p:cNvSpPr>
            <a:spLocks noGrp="1"/>
          </p:cNvSpPr>
          <p:nvPr>
            <p:ph idx="1"/>
            <p:custDataLst>
              <p:tags r:id="rId2"/>
            </p:custDataLst>
          </p:nvPr>
        </p:nvSpPr>
        <p:spPr/>
        <p:txBody>
          <a:bodyPr/>
          <a:lstStyle/>
          <a:p>
            <a:r>
              <a:rPr lang="fr-CA" b="1" dirty="0"/>
              <a:t>Jouer avec les paramètres </a:t>
            </a:r>
            <a:r>
              <a:rPr lang="fr-CA" dirty="0"/>
              <a:t>:</a:t>
            </a:r>
          </a:p>
          <a:p>
            <a:pPr lvl="1"/>
            <a:r>
              <a:rPr lang="fr-CA" sz="2400" dirty="0"/>
              <a:t>Le jeu par l’écrémage</a:t>
            </a:r>
          </a:p>
          <a:p>
            <a:pPr lvl="1"/>
            <a:r>
              <a:rPr lang="fr-CA" sz="2400" dirty="0"/>
              <a:t>Améliorer les nombres en abaissant les normes</a:t>
            </a:r>
          </a:p>
          <a:p>
            <a:pPr lvl="1"/>
            <a:r>
              <a:rPr lang="fr-CA" sz="2400" dirty="0"/>
              <a:t>Améliorer les nombres par l’omission ou la distorsion des données</a:t>
            </a:r>
          </a:p>
          <a:p>
            <a:pPr lvl="1"/>
            <a:r>
              <a:rPr lang="fr-CA" sz="2400" dirty="0"/>
              <a:t>Tricher</a:t>
            </a:r>
          </a:p>
        </p:txBody>
      </p:sp>
    </p:spTree>
    <p:extLst>
      <p:ext uri="{BB962C8B-B14F-4D97-AF65-F5344CB8AC3E}">
        <p14:creationId xmlns:p14="http://schemas.microsoft.com/office/powerpoint/2010/main" val="32844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d’apprentissage</a:t>
            </a:r>
          </a:p>
        </p:txBody>
      </p:sp>
      <p:sp>
        <p:nvSpPr>
          <p:cNvPr id="3" name="Content Placeholder 2"/>
          <p:cNvSpPr>
            <a:spLocks noGrp="1"/>
          </p:cNvSpPr>
          <p:nvPr>
            <p:ph idx="1"/>
            <p:custDataLst>
              <p:tags r:id="rId2"/>
            </p:custDataLst>
          </p:nvPr>
        </p:nvSpPr>
        <p:spPr>
          <a:xfrm>
            <a:off x="581194" y="1916578"/>
            <a:ext cx="11029615" cy="4140767"/>
          </a:xfrm>
        </p:spPr>
        <p:txBody>
          <a:bodyPr>
            <a:normAutofit fontScale="92500" lnSpcReduction="10000"/>
          </a:bodyPr>
          <a:lstStyle/>
          <a:p>
            <a:r>
              <a:rPr lang="fr-CA" dirty="0"/>
              <a:t>Se familiariser avec :</a:t>
            </a:r>
          </a:p>
          <a:p>
            <a:pPr lvl="1"/>
            <a:r>
              <a:rPr lang="fr-CA" dirty="0"/>
              <a:t>la définition d’une mesure</a:t>
            </a:r>
          </a:p>
          <a:p>
            <a:pPr lvl="1"/>
            <a:r>
              <a:rPr lang="fr-CA" dirty="0"/>
              <a:t>quelques types de mesures</a:t>
            </a:r>
          </a:p>
          <a:p>
            <a:pPr lvl="1"/>
            <a:r>
              <a:rPr lang="fr-CA" dirty="0"/>
              <a:t>certains problèmes liés aux mesures</a:t>
            </a:r>
          </a:p>
          <a:p>
            <a:pPr lvl="1"/>
            <a:r>
              <a:rPr lang="fr-CA" dirty="0"/>
              <a:t>différentes définition de paramètres</a:t>
            </a:r>
          </a:p>
          <a:p>
            <a:pPr lvl="1"/>
            <a:r>
              <a:rPr lang="fr-CA" dirty="0"/>
              <a:t>l’historique récent de l’utilisation des paramètres</a:t>
            </a:r>
          </a:p>
          <a:p>
            <a:r>
              <a:rPr lang="fr-CA" dirty="0"/>
              <a:t>Effectuer une analyse critique des paramètres</a:t>
            </a:r>
          </a:p>
          <a:p>
            <a:r>
              <a:rPr lang="fr-CA" dirty="0"/>
              <a:t>Introduction à plusieurs études de cas traitant de l’élaboration de paramètres (contexte du changement climatique)</a:t>
            </a:r>
          </a:p>
          <a:p>
            <a:r>
              <a:rPr lang="fr-CA" dirty="0"/>
              <a:t>Introduction préliminaire à la combinaison de mesures pour créer des paramètres dans R.</a:t>
            </a:r>
          </a:p>
        </p:txBody>
      </p:sp>
    </p:spTree>
    <p:extLst>
      <p:ext uri="{BB962C8B-B14F-4D97-AF65-F5344CB8AC3E}">
        <p14:creationId xmlns:p14="http://schemas.microsoft.com/office/powerpoint/2010/main" val="42929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Se débarrasser de tous les paramètres?</a:t>
            </a:r>
          </a:p>
        </p:txBody>
      </p:sp>
      <p:sp>
        <p:nvSpPr>
          <p:cNvPr id="3" name="Content Placeholder 2"/>
          <p:cNvSpPr>
            <a:spLocks noGrp="1"/>
          </p:cNvSpPr>
          <p:nvPr>
            <p:ph idx="1"/>
            <p:custDataLst>
              <p:tags r:id="rId2"/>
            </p:custDataLst>
          </p:nvPr>
        </p:nvSpPr>
        <p:spPr/>
        <p:txBody>
          <a:bodyPr/>
          <a:lstStyle/>
          <a:p>
            <a:r>
              <a:rPr lang="fr-CA" dirty="0"/>
              <a:t>Le point principal de Muller : </a:t>
            </a:r>
            <a:r>
              <a:rPr lang="fr-CA" b="1" dirty="0"/>
              <a:t>N’utilisez pas de paramètres de récompense ou de punition.</a:t>
            </a:r>
          </a:p>
          <a:p>
            <a:r>
              <a:rPr lang="fr-CA" dirty="0"/>
              <a:t> Il mentionne un certain nombre d’exemples (p. ex. en éducation, en médecine, dans les services de police) où les paramètres ont effectivement permis d’améliorer une situation qui devait être améliorée.</a:t>
            </a:r>
          </a:p>
          <a:p>
            <a:endParaRPr lang="fr-CA" dirty="0"/>
          </a:p>
          <a:p>
            <a:endParaRPr lang="fr-CA" dirty="0"/>
          </a:p>
        </p:txBody>
      </p:sp>
    </p:spTree>
    <p:extLst>
      <p:ext uri="{BB962C8B-B14F-4D97-AF65-F5344CB8AC3E}">
        <p14:creationId xmlns:p14="http://schemas.microsoft.com/office/powerpoint/2010/main" val="11613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Points à prendre en compte lors de la conception des paramètres (I)</a:t>
            </a:r>
          </a:p>
        </p:txBody>
      </p:sp>
      <p:sp>
        <p:nvSpPr>
          <p:cNvPr id="3" name="Content Placeholder 2"/>
          <p:cNvSpPr>
            <a:spLocks noGrp="1"/>
          </p:cNvSpPr>
          <p:nvPr>
            <p:ph idx="1"/>
            <p:custDataLst>
              <p:tags r:id="rId2"/>
            </p:custDataLst>
          </p:nvPr>
        </p:nvSpPr>
        <p:spPr/>
        <p:txBody>
          <a:bodyPr/>
          <a:lstStyle/>
          <a:p>
            <a:r>
              <a:rPr lang="fr-CA" b="1" dirty="0"/>
              <a:t>Liste de contrôle de Mueller des questions et des points à prendre en considération :</a:t>
            </a:r>
          </a:p>
          <a:p>
            <a:pPr lvl="1"/>
            <a:r>
              <a:rPr lang="fr-CA" sz="2400" dirty="0"/>
              <a:t>Quel type d’information envisagez-vous de mesurer?</a:t>
            </a:r>
          </a:p>
          <a:p>
            <a:pPr lvl="1"/>
            <a:r>
              <a:rPr lang="fr-CA" sz="2400" dirty="0"/>
              <a:t>Dans quelle mesure l’information est-elle utile?</a:t>
            </a:r>
          </a:p>
          <a:p>
            <a:pPr lvl="1"/>
            <a:r>
              <a:rPr lang="fr-CA" sz="2400" dirty="0"/>
              <a:t>Quelle est l’utilité d’effectuer d’autres mesures?</a:t>
            </a:r>
          </a:p>
          <a:p>
            <a:pPr lvl="1"/>
            <a:r>
              <a:rPr lang="fr-CA" sz="2400" dirty="0"/>
              <a:t>Quels sont les coûts liés au fait de ne pas se fier à des mesures normalisées?</a:t>
            </a:r>
          </a:p>
          <a:p>
            <a:pPr lvl="1"/>
            <a:r>
              <a:rPr lang="fr-CA" sz="2400" dirty="0"/>
              <a:t>Dans quel but la mesure sera-t-elle communiquée et à qui sera-t-elle transparente?</a:t>
            </a:r>
          </a:p>
        </p:txBody>
      </p:sp>
    </p:spTree>
    <p:extLst>
      <p:ext uri="{BB962C8B-B14F-4D97-AF65-F5344CB8AC3E}">
        <p14:creationId xmlns:p14="http://schemas.microsoft.com/office/powerpoint/2010/main" val="28932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Points à prendre en compte lors de la conception des paramètres (II)</a:t>
            </a:r>
          </a:p>
        </p:txBody>
      </p:sp>
      <p:sp>
        <p:nvSpPr>
          <p:cNvPr id="3" name="Content Placeholder 2"/>
          <p:cNvSpPr>
            <a:spLocks noGrp="1"/>
          </p:cNvSpPr>
          <p:nvPr>
            <p:ph idx="1"/>
            <p:custDataLst>
              <p:tags r:id="rId2"/>
            </p:custDataLst>
          </p:nvPr>
        </p:nvSpPr>
        <p:spPr/>
        <p:txBody>
          <a:bodyPr/>
          <a:lstStyle/>
          <a:p>
            <a:r>
              <a:rPr lang="fr-CA" b="1" dirty="0"/>
              <a:t>Liste de contrôle de Mueller des questions et des points à prendre en considération (suite) :</a:t>
            </a:r>
          </a:p>
          <a:p>
            <a:pPr lvl="1"/>
            <a:r>
              <a:rPr lang="fr-CA" sz="2400" dirty="0"/>
              <a:t>Quels sont les coûts associés à l’acquisition des paramètres?</a:t>
            </a:r>
          </a:p>
          <a:p>
            <a:pPr lvl="1"/>
            <a:r>
              <a:rPr lang="fr-CA" sz="2400" dirty="0"/>
              <a:t>Pourquoi les gens exigent-ils ces paramètres?</a:t>
            </a:r>
          </a:p>
          <a:p>
            <a:pPr lvl="1"/>
            <a:r>
              <a:rPr lang="fr-CA" sz="2400" dirty="0"/>
              <a:t>Comment et par qui les mesures du rendement sont-elles élaborées?</a:t>
            </a:r>
          </a:p>
          <a:p>
            <a:pPr lvl="1"/>
            <a:r>
              <a:rPr lang="fr-CA" sz="2400" dirty="0"/>
              <a:t>Rappelez-vous que même les meilleures mesures sont assujetties à la corruption et au déroutement de l’objectif.</a:t>
            </a:r>
          </a:p>
          <a:p>
            <a:pPr lvl="1"/>
            <a:r>
              <a:rPr lang="fr-CA" sz="2400" dirty="0"/>
              <a:t>Reconnaître les limites du possible est le début de la sagesse.</a:t>
            </a:r>
          </a:p>
        </p:txBody>
      </p:sp>
    </p:spTree>
    <p:extLst>
      <p:ext uri="{BB962C8B-B14F-4D97-AF65-F5344CB8AC3E}">
        <p14:creationId xmlns:p14="http://schemas.microsoft.com/office/powerpoint/2010/main" val="41817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 Étude de cas - Les paramètres et le changement climatique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3393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Changement climatique/réchauffement de la planète</a:t>
            </a:r>
          </a:p>
        </p:txBody>
      </p:sp>
      <p:sp>
        <p:nvSpPr>
          <p:cNvPr id="5" name="Content Placeholder 4"/>
          <p:cNvSpPr>
            <a:spLocks noGrp="1"/>
          </p:cNvSpPr>
          <p:nvPr>
            <p:ph idx="1"/>
            <p:custDataLst>
              <p:tags r:id="rId2"/>
            </p:custDataLst>
          </p:nvPr>
        </p:nvSpPr>
        <p:spPr/>
        <p:txBody>
          <a:bodyPr>
            <a:normAutofit fontScale="92500" lnSpcReduction="10000"/>
          </a:bodyPr>
          <a:lstStyle/>
          <a:p>
            <a:r>
              <a:rPr lang="fr-CA" dirty="0"/>
              <a:t>« Le réchauffement de la planète est une augmentation à long terme de la température moyenne du système climatique de la Terre, un aspect du changement climatique démontré par les mesures de température et par les multiples effets du réchauffement [2][3]. </a:t>
            </a:r>
          </a:p>
          <a:p>
            <a:r>
              <a:rPr lang="fr-CA" dirty="0"/>
              <a:t>Le terme fait généralement référence au réchauffement observé depuis l’époque préindustrielle, principalement d’origine humaine, et à sa continuation prévue [4], bien qu’il y ait eu aussi des périodes beaucoup plus anciennes de réchauffement planétaire [5]. </a:t>
            </a:r>
          </a:p>
          <a:p>
            <a:r>
              <a:rPr lang="fr-CA" dirty="0"/>
              <a:t>Dans le contexte moderne, les termes réchauffement planétaire et changement climatique sont couramment utilisés de façon interchangeable[6], mais le changement climatique englobe à la fois le réchauffement planétaire et ses effets, comme les changements en matière de précipitations et les impacts qui diffèrent selon les régions[7][8]. »</a:t>
            </a:r>
          </a:p>
        </p:txBody>
      </p:sp>
    </p:spTree>
    <p:extLst>
      <p:ext uri="{BB962C8B-B14F-4D97-AF65-F5344CB8AC3E}">
        <p14:creationId xmlns:p14="http://schemas.microsoft.com/office/powerpoint/2010/main" val="15618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pour le changement climatique</a:t>
            </a:r>
          </a:p>
        </p:txBody>
      </p:sp>
      <p:sp>
        <p:nvSpPr>
          <p:cNvPr id="3" name="Content Placeholder 2"/>
          <p:cNvSpPr>
            <a:spLocks noGrp="1"/>
          </p:cNvSpPr>
          <p:nvPr>
            <p:ph idx="1"/>
            <p:custDataLst>
              <p:tags r:id="rId2"/>
            </p:custDataLst>
          </p:nvPr>
        </p:nvSpPr>
        <p:spPr>
          <a:xfrm>
            <a:off x="429069" y="2008888"/>
            <a:ext cx="11138636" cy="4140767"/>
          </a:xfrm>
        </p:spPr>
        <p:txBody>
          <a:bodyPr>
            <a:normAutofit fontScale="85000" lnSpcReduction="20000"/>
          </a:bodyPr>
          <a:lstStyle/>
          <a:p>
            <a:pPr marL="0" indent="0">
              <a:buNone/>
            </a:pPr>
            <a:r>
              <a:rPr lang="fr-CA" dirty="0"/>
              <a:t>Le changement climatique est un domaine à la fois complexe et d’une grande portée - des mesures et des paramètres pourraient être très utiles pour s’attaquer à ce problème.</a:t>
            </a:r>
          </a:p>
          <a:p>
            <a:pPr marL="0" indent="0">
              <a:buNone/>
            </a:pPr>
            <a:r>
              <a:rPr lang="fr-CA" dirty="0"/>
              <a:t>Quelques sous-disciplines dans ce domaine - quels paramètres pourriez-vous développer pour évaluer ce qui suit?</a:t>
            </a:r>
          </a:p>
          <a:p>
            <a:pPr lvl="1"/>
            <a:r>
              <a:rPr lang="fr-CA" b="1" dirty="0"/>
              <a:t>Projets de recherche scientifique qui traitent des questions liées au changement climatique ou qui sont pertinents à cet égard</a:t>
            </a:r>
          </a:p>
          <a:p>
            <a:pPr lvl="1"/>
            <a:r>
              <a:rPr lang="fr-CA" b="1" dirty="0"/>
              <a:t>Comportement des banques des secteurs public et privé face au changement climatique</a:t>
            </a:r>
          </a:p>
          <a:p>
            <a:pPr lvl="1"/>
            <a:r>
              <a:rPr lang="fr-CA" b="1" dirty="0"/>
              <a:t>Impact et contribution des politiques fédérales sur le changement climatique des pays par rapport à d’autres pays</a:t>
            </a:r>
          </a:p>
          <a:p>
            <a:pPr lvl="1"/>
            <a:r>
              <a:rPr lang="fr-CA" b="1" dirty="0"/>
              <a:t>Impacts du changement climatique sur l’agriculture et capacité d’adaptation de l’agriculture au changement climatique </a:t>
            </a:r>
          </a:p>
          <a:p>
            <a:pPr marL="0" indent="0">
              <a:buNone/>
            </a:pPr>
            <a:r>
              <a:rPr lang="fr-CA" u="sng" dirty="0"/>
              <a:t>Quelles données auriez-vous besoin de recueillir? De plus, comment travailleriez-vous avec cette information?</a:t>
            </a:r>
          </a:p>
        </p:txBody>
      </p:sp>
    </p:spTree>
    <p:extLst>
      <p:ext uri="{BB962C8B-B14F-4D97-AF65-F5344CB8AC3E}">
        <p14:creationId xmlns:p14="http://schemas.microsoft.com/office/powerpoint/2010/main" val="2892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1 : Paramètres de recherche sur le changement climatique</a:t>
            </a:r>
          </a:p>
        </p:txBody>
      </p:sp>
      <p:sp>
        <p:nvSpPr>
          <p:cNvPr id="3" name="Content Placeholder 2"/>
          <p:cNvSpPr>
            <a:spLocks noGrp="1"/>
          </p:cNvSpPr>
          <p:nvPr>
            <p:ph idx="1"/>
            <p:custDataLst>
              <p:tags r:id="rId2"/>
            </p:custDataLst>
          </p:nvPr>
        </p:nvSpPr>
        <p:spPr/>
        <p:txBody>
          <a:bodyPr>
            <a:normAutofit lnSpcReduction="10000"/>
          </a:bodyPr>
          <a:lstStyle/>
          <a:p>
            <a:r>
              <a:rPr lang="fr-CA" dirty="0" err="1"/>
              <a:t>Thinking</a:t>
            </a:r>
            <a:r>
              <a:rPr lang="fr-CA" dirty="0"/>
              <a:t> </a:t>
            </a:r>
            <a:r>
              <a:rPr lang="fr-CA" dirty="0" err="1"/>
              <a:t>Strategically</a:t>
            </a:r>
            <a:r>
              <a:rPr lang="fr-CA" dirty="0"/>
              <a:t>: The </a:t>
            </a:r>
            <a:r>
              <a:rPr lang="fr-CA" dirty="0" err="1"/>
              <a:t>Appropriate</a:t>
            </a:r>
            <a:r>
              <a:rPr lang="fr-CA" dirty="0"/>
              <a:t> Use of </a:t>
            </a:r>
            <a:r>
              <a:rPr lang="fr-CA" dirty="0" err="1"/>
              <a:t>Metrics</a:t>
            </a:r>
            <a:r>
              <a:rPr lang="fr-CA" dirty="0"/>
              <a:t> for the </a:t>
            </a:r>
            <a:r>
              <a:rPr lang="fr-CA" dirty="0" err="1"/>
              <a:t>Climate</a:t>
            </a:r>
            <a:r>
              <a:rPr lang="fr-CA" dirty="0"/>
              <a:t> Change Science Program (2005)</a:t>
            </a:r>
          </a:p>
          <a:p>
            <a:r>
              <a:rPr lang="fr-CA" dirty="0"/>
              <a:t>Cherche à établir des paramètres qui permettront de mesurer les progrès du « </a:t>
            </a:r>
            <a:r>
              <a:rPr lang="fr-CA" dirty="0" err="1"/>
              <a:t>Climate</a:t>
            </a:r>
            <a:r>
              <a:rPr lang="fr-CA" dirty="0"/>
              <a:t> Change Science Program (CCSP) » - et des projets dans le cadre de ce programme.</a:t>
            </a:r>
          </a:p>
          <a:p>
            <a:r>
              <a:rPr lang="fr-CA" dirty="0"/>
              <a:t>Dans le présent cas, ils définissent les paramètres comme </a:t>
            </a:r>
            <a:r>
              <a:rPr lang="fr-CA" b="1" dirty="0"/>
              <a:t>« de simples mesures qualitatives ou quantitatives de la performance par rapport à un objectif énoncé » </a:t>
            </a:r>
            <a:r>
              <a:rPr lang="fr-CA" dirty="0"/>
              <a:t>(</a:t>
            </a:r>
            <a:r>
              <a:rPr lang="fr-CA" dirty="0" err="1"/>
              <a:t>pg</a:t>
            </a:r>
            <a:r>
              <a:rPr lang="fr-CA" dirty="0"/>
              <a:t>. 11)</a:t>
            </a:r>
          </a:p>
          <a:p>
            <a:r>
              <a:rPr lang="fr-CA" dirty="0"/>
              <a:t>Un très bel exemple d’une approche mûrement réfléchie pour développer des paramètres.</a:t>
            </a:r>
          </a:p>
        </p:txBody>
      </p:sp>
    </p:spTree>
    <p:extLst>
      <p:ext uri="{BB962C8B-B14F-4D97-AF65-F5344CB8AC3E}">
        <p14:creationId xmlns:p14="http://schemas.microsoft.com/office/powerpoint/2010/main" val="8888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IMPORTANTS DU CCSP (I)</a:t>
            </a:r>
          </a:p>
        </p:txBody>
      </p:sp>
      <p:sp>
        <p:nvSpPr>
          <p:cNvPr id="3" name="Content Placeholder 2"/>
          <p:cNvSpPr>
            <a:spLocks noGrp="1"/>
          </p:cNvSpPr>
          <p:nvPr>
            <p:ph idx="1"/>
            <p:custDataLst>
              <p:tags r:id="rId2"/>
            </p:custDataLst>
          </p:nvPr>
        </p:nvSpPr>
        <p:spPr>
          <a:xfrm>
            <a:off x="296864" y="2180498"/>
            <a:ext cx="11561166" cy="4140767"/>
          </a:xfrm>
        </p:spPr>
        <p:txBody>
          <a:bodyPr/>
          <a:lstStyle/>
          <a:p>
            <a:r>
              <a:rPr lang="fr-CA" dirty="0"/>
              <a:t>Améliorer les connaissances passées et présentes sur le climat et l’environnement de la Terre, y compris sa variabilité naturelle, et améliorer la compréhension des causes de la variabilité et du changement observés.</a:t>
            </a:r>
          </a:p>
          <a:p>
            <a:r>
              <a:rPr lang="fr-CA" dirty="0"/>
              <a:t>Améliorer la quantification des forces qui entraînent des changements dans le climat de la Terre et les systèmes connexes.</a:t>
            </a:r>
          </a:p>
          <a:p>
            <a:r>
              <a:rPr lang="fr-CA" dirty="0"/>
              <a:t>Réduire l’incertitude des projections sur la façon dont le climat de la Terre et les systèmes connexes pourraient changer à l’avenir.</a:t>
            </a:r>
          </a:p>
          <a:p>
            <a:endParaRPr lang="fr-CA" dirty="0"/>
          </a:p>
        </p:txBody>
      </p:sp>
    </p:spTree>
    <p:extLst>
      <p:ext uri="{BB962C8B-B14F-4D97-AF65-F5344CB8AC3E}">
        <p14:creationId xmlns:p14="http://schemas.microsoft.com/office/powerpoint/2010/main" val="27149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IMPORTANTS DU CCSP (II)</a:t>
            </a:r>
          </a:p>
        </p:txBody>
      </p:sp>
      <p:sp>
        <p:nvSpPr>
          <p:cNvPr id="3" name="Content Placeholder 2"/>
          <p:cNvSpPr>
            <a:spLocks noGrp="1"/>
          </p:cNvSpPr>
          <p:nvPr>
            <p:ph idx="1"/>
            <p:custDataLst>
              <p:tags r:id="rId2"/>
            </p:custDataLst>
          </p:nvPr>
        </p:nvSpPr>
        <p:spPr>
          <a:xfrm>
            <a:off x="296864" y="2180498"/>
            <a:ext cx="11561166" cy="4140767"/>
          </a:xfrm>
        </p:spPr>
        <p:txBody>
          <a:bodyPr/>
          <a:lstStyle/>
          <a:p>
            <a:r>
              <a:rPr lang="fr-CA" dirty="0"/>
              <a:t>Comprendre la nature délicate et la capacité d’adaptation des différents écosystèmes naturels et gérés et des systèmes humains aux changements climatiques et aux changements planétaires connexes.</a:t>
            </a:r>
          </a:p>
          <a:p>
            <a:r>
              <a:rPr lang="fr-CA" dirty="0"/>
              <a:t>Explorer les utilisations et déterminer les limites de l’évolution des connaissances pour gérer les risques et les possibilités liés à la variabilité et au changement climatiques.</a:t>
            </a:r>
          </a:p>
          <a:p>
            <a:endParaRPr lang="fr-CA" dirty="0"/>
          </a:p>
        </p:txBody>
      </p:sp>
    </p:spTree>
    <p:extLst>
      <p:ext uri="{BB962C8B-B14F-4D97-AF65-F5344CB8AC3E}">
        <p14:creationId xmlns:p14="http://schemas.microsoft.com/office/powerpoint/2010/main" val="31927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OBJECTIFS DU PROJET DE DÉVELOPPEMENT DES PARAMÈTRES DU CCSP</a:t>
            </a:r>
          </a:p>
        </p:txBody>
      </p:sp>
      <p:sp>
        <p:nvSpPr>
          <p:cNvPr id="3" name="Content Placeholder 2"/>
          <p:cNvSpPr>
            <a:spLocks noGrp="1"/>
          </p:cNvSpPr>
          <p:nvPr>
            <p:ph idx="1"/>
            <p:custDataLst>
              <p:tags r:id="rId2"/>
            </p:custDataLst>
          </p:nvPr>
        </p:nvSpPr>
        <p:spPr/>
        <p:txBody>
          <a:bodyPr>
            <a:normAutofit fontScale="92500" lnSpcReduction="10000"/>
          </a:bodyPr>
          <a:lstStyle/>
          <a:p>
            <a:r>
              <a:rPr lang="fr-CA" dirty="0"/>
              <a:t>Fournir une évaluation générale de la mesure dans laquelle les objectifs du CCSP se prêtent à des paramètres quantitatifs.</a:t>
            </a:r>
          </a:p>
          <a:p>
            <a:r>
              <a:rPr lang="fr-CA" dirty="0"/>
              <a:t>Identifier de trois à cinq domaines de recherche sur les changements climatiques et le changement planétaire qui peuvent et devraient être évalués au moyen de mesures quantitatives du rendement.</a:t>
            </a:r>
          </a:p>
          <a:p>
            <a:r>
              <a:rPr lang="fr-CA" dirty="0"/>
              <a:t>Pour ces domaines, recommander des paramètres précis pour documenter les progrès, mesurer le rendement futur (comme les indices de comparaison, la correspondance entre les modèles, la correspondance avec les observations) et communiquer les niveaux de rendement.</a:t>
            </a:r>
          </a:p>
          <a:p>
            <a:r>
              <a:rPr lang="fr-CA" dirty="0"/>
              <a:t>Discuter des limites possibles des mesures quantitatives du rendement dans d’autres domaines de la recherche sur le changement climatique et le changement planétaire.</a:t>
            </a:r>
          </a:p>
        </p:txBody>
      </p:sp>
    </p:spTree>
    <p:extLst>
      <p:ext uri="{BB962C8B-B14F-4D97-AF65-F5344CB8AC3E}">
        <p14:creationId xmlns:p14="http://schemas.microsoft.com/office/powerpoint/2010/main" val="1191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Principes fondamentaux des mesures</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13446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Résultat final</a:t>
            </a:r>
          </a:p>
        </p:txBody>
      </p:sp>
      <p:sp>
        <p:nvSpPr>
          <p:cNvPr id="3" name="Content Placeholder 2"/>
          <p:cNvSpPr>
            <a:spLocks noGrp="1"/>
          </p:cNvSpPr>
          <p:nvPr>
            <p:ph idx="1"/>
            <p:custDataLst>
              <p:tags r:id="rId2"/>
            </p:custDataLst>
          </p:nvPr>
        </p:nvSpPr>
        <p:spPr/>
        <p:txBody>
          <a:bodyPr/>
          <a:lstStyle/>
          <a:p>
            <a:r>
              <a:rPr lang="fr-CA" dirty="0"/>
              <a:t>Des paramètres assez génériques (appelés « paramètres généraux ») essentiellement pertinents pour la gestion de projet scientifique :</a:t>
            </a:r>
          </a:p>
          <a:p>
            <a:pPr lvl="1"/>
            <a:r>
              <a:rPr lang="fr-CA" dirty="0"/>
              <a:t>5 paramètres de processus</a:t>
            </a:r>
          </a:p>
          <a:p>
            <a:pPr lvl="1"/>
            <a:r>
              <a:rPr lang="fr-CA" dirty="0"/>
              <a:t>5 paramètres d’intrant</a:t>
            </a:r>
          </a:p>
          <a:p>
            <a:pPr lvl="1"/>
            <a:r>
              <a:rPr lang="fr-CA" dirty="0"/>
              <a:t>5 paramètres d’extrant</a:t>
            </a:r>
          </a:p>
          <a:p>
            <a:pPr lvl="1"/>
            <a:r>
              <a:rPr lang="fr-CA" dirty="0"/>
              <a:t>6 paramètres de résultat</a:t>
            </a:r>
          </a:p>
          <a:p>
            <a:pPr lvl="1"/>
            <a:r>
              <a:rPr lang="fr-CA" dirty="0"/>
              <a:t>3 paramètres d’impact</a:t>
            </a:r>
          </a:p>
        </p:txBody>
      </p:sp>
    </p:spTree>
    <p:extLst>
      <p:ext uri="{BB962C8B-B14F-4D97-AF65-F5344CB8AC3E}">
        <p14:creationId xmlns:p14="http://schemas.microsoft.com/office/powerpoint/2010/main" val="15443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2 : COMPORTEMENT DES BANQUES PUBLIQUES ET PRIVÉES </a:t>
            </a:r>
          </a:p>
        </p:txBody>
      </p:sp>
      <p:sp>
        <p:nvSpPr>
          <p:cNvPr id="3" name="Content Placeholder 2"/>
          <p:cNvSpPr>
            <a:spLocks noGrp="1"/>
          </p:cNvSpPr>
          <p:nvPr>
            <p:ph idx="1"/>
            <p:custDataLst>
              <p:tags r:id="rId2"/>
            </p:custDataLst>
          </p:nvPr>
        </p:nvSpPr>
        <p:spPr/>
        <p:txBody>
          <a:bodyPr/>
          <a:lstStyle/>
          <a:p>
            <a:r>
              <a:rPr lang="fr-CA" dirty="0"/>
              <a:t>PORTFOLIO CARBON INITIATIVE - EXPLORING METRICS TO MEASURE THE CLIMATE PROGRESS OF BANKS (2018)</a:t>
            </a:r>
          </a:p>
          <a:p>
            <a:r>
              <a:rPr lang="fr-CA" dirty="0"/>
              <a:t>« Ce document vise à alimenter le débat en cours sur la manière dont les banques des secteurs public et privé devraient évaluer et rendre compte de leur contribution à la transition vers une économie à faibles émissions de carbone. »</a:t>
            </a:r>
          </a:p>
          <a:p>
            <a:endParaRPr lang="fr-CA" dirty="0"/>
          </a:p>
        </p:txBody>
      </p:sp>
    </p:spTree>
    <p:extLst>
      <p:ext uri="{BB962C8B-B14F-4D97-AF65-F5344CB8AC3E}">
        <p14:creationId xmlns:p14="http://schemas.microsoft.com/office/powerpoint/2010/main" val="5626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CA920-7112-4C9F-9D5C-44ECD0050D10}"/>
              </a:ext>
            </a:extLst>
          </p:cNvPr>
          <p:cNvPicPr>
            <a:picLocks noChangeAspect="1"/>
          </p:cNvPicPr>
          <p:nvPr>
            <p:custDataLst>
              <p:tags r:id="rId1"/>
            </p:custDataLst>
          </p:nvPr>
        </p:nvPicPr>
        <p:blipFill>
          <a:blip r:embed="rId4"/>
          <a:stretch>
            <a:fillRect/>
          </a:stretch>
        </p:blipFill>
        <p:spPr>
          <a:xfrm>
            <a:off x="1368602" y="218386"/>
            <a:ext cx="9796746" cy="6225518"/>
          </a:xfrm>
          <a:prstGeom prst="rect">
            <a:avLst/>
          </a:prstGeom>
        </p:spPr>
      </p:pic>
    </p:spTree>
    <p:extLst>
      <p:ext uri="{BB962C8B-B14F-4D97-AF65-F5344CB8AC3E}">
        <p14:creationId xmlns:p14="http://schemas.microsoft.com/office/powerpoint/2010/main" val="18595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3 : Comparaison des politiques en matière de changements climatiques</a:t>
            </a:r>
          </a:p>
        </p:txBody>
      </p:sp>
      <p:sp>
        <p:nvSpPr>
          <p:cNvPr id="3" name="Content Placeholder 2"/>
          <p:cNvSpPr>
            <a:spLocks noGrp="1"/>
          </p:cNvSpPr>
          <p:nvPr>
            <p:ph idx="1"/>
            <p:custDataLst>
              <p:tags r:id="rId2"/>
            </p:custDataLst>
          </p:nvPr>
        </p:nvSpPr>
        <p:spPr/>
        <p:txBody>
          <a:bodyPr/>
          <a:lstStyle/>
          <a:p>
            <a:r>
              <a:rPr lang="fr-CA" dirty="0" err="1"/>
              <a:t>Metrics</a:t>
            </a:r>
            <a:r>
              <a:rPr lang="fr-CA" dirty="0"/>
              <a:t> for </a:t>
            </a:r>
            <a:r>
              <a:rPr lang="fr-CA" dirty="0" err="1"/>
              <a:t>Evaluating</a:t>
            </a:r>
            <a:r>
              <a:rPr lang="fr-CA" dirty="0"/>
              <a:t> Policy </a:t>
            </a:r>
            <a:r>
              <a:rPr lang="fr-CA" dirty="0" err="1"/>
              <a:t>Commitments</a:t>
            </a:r>
            <a:r>
              <a:rPr lang="fr-CA" dirty="0"/>
              <a:t> in a </a:t>
            </a:r>
            <a:r>
              <a:rPr lang="fr-CA" dirty="0" err="1"/>
              <a:t>Fragmented</a:t>
            </a:r>
            <a:r>
              <a:rPr lang="fr-CA" dirty="0"/>
              <a:t> World: The Challenges of </a:t>
            </a:r>
            <a:r>
              <a:rPr lang="fr-CA" dirty="0" err="1"/>
              <a:t>Equity</a:t>
            </a:r>
            <a:r>
              <a:rPr lang="fr-CA" dirty="0"/>
              <a:t> and </a:t>
            </a:r>
            <a:r>
              <a:rPr lang="fr-CA" dirty="0" err="1"/>
              <a:t>Integrity</a:t>
            </a:r>
            <a:r>
              <a:rPr lang="fr-CA" dirty="0"/>
              <a:t> (2008)</a:t>
            </a:r>
          </a:p>
          <a:p>
            <a:r>
              <a:rPr lang="fr-CA" dirty="0"/>
              <a:t>Envisage un certain nombre de solution </a:t>
            </a:r>
            <a:r>
              <a:rPr lang="fr-CA"/>
              <a:t>de rechange pour </a:t>
            </a:r>
            <a:r>
              <a:rPr lang="fr-CA" dirty="0"/>
              <a:t>mesurer les contributions de la politique climatique, y compris des mesures de </a:t>
            </a:r>
          </a:p>
          <a:p>
            <a:pPr lvl="1"/>
            <a:r>
              <a:rPr lang="fr-CA" dirty="0"/>
              <a:t>rendement en matière d’émissions</a:t>
            </a:r>
          </a:p>
          <a:p>
            <a:pPr lvl="1"/>
            <a:r>
              <a:rPr lang="fr-CA" dirty="0"/>
              <a:t>réductions des émissions</a:t>
            </a:r>
          </a:p>
          <a:p>
            <a:pPr lvl="1"/>
            <a:r>
              <a:rPr lang="fr-CA" dirty="0"/>
              <a:t>coûts[totaux ou marginaux]</a:t>
            </a:r>
          </a:p>
          <a:p>
            <a:r>
              <a:rPr lang="fr-CA" dirty="0"/>
              <a:t>Chacune d’elles peut fournir des informations précieuses, mais aucune n’est très satisfaisante comme mesure fiable de l’effort ou de l’équité. </a:t>
            </a:r>
          </a:p>
          <a:p>
            <a:endParaRPr lang="fr-CA" dirty="0"/>
          </a:p>
        </p:txBody>
      </p:sp>
    </p:spTree>
    <p:extLst>
      <p:ext uri="{BB962C8B-B14F-4D97-AF65-F5344CB8AC3E}">
        <p14:creationId xmlns:p14="http://schemas.microsoft.com/office/powerpoint/2010/main" val="2007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UNE ANALOGIE UTILE AVEC L’ÉNONCÉ DU PROBLÈME</a:t>
            </a:r>
          </a:p>
        </p:txBody>
      </p:sp>
      <p:sp>
        <p:nvSpPr>
          <p:cNvPr id="3" name="Content Placeholder 2"/>
          <p:cNvSpPr>
            <a:spLocks noGrp="1"/>
          </p:cNvSpPr>
          <p:nvPr>
            <p:ph idx="1"/>
            <p:custDataLst>
              <p:tags r:id="rId2"/>
            </p:custDataLst>
          </p:nvPr>
        </p:nvSpPr>
        <p:spPr/>
        <p:txBody>
          <a:bodyPr/>
          <a:lstStyle/>
          <a:p>
            <a:r>
              <a:rPr lang="fr-CA" dirty="0"/>
              <a:t>Une simple histoire illustre les défis pour aller de l’avant dans un monde où les politiques sont diversifiées : </a:t>
            </a:r>
          </a:p>
          <a:p>
            <a:r>
              <a:rPr lang="fr-CA" dirty="0"/>
              <a:t>Deux personnes sont approchées dans la rue par une personne sans-abri sympathique qui demande de l’aide. La personne A, un professionnel établi avec un revenu relativement élevé, propose de louer un appartement à la personne sans abri pour six mois. La personne B, une jeune universitaire avec des revenus très modestes, offre de donner 100 $. Malheureusement, ni l’un ni l’autre ne peut donner suite immédiatement à leur offre. Toutefois, ils conviennent tous deux de retourner au même endroit à une heure convenue la semaine suivante pour effectuer les transactions. </a:t>
            </a:r>
          </a:p>
        </p:txBody>
      </p:sp>
    </p:spTree>
    <p:extLst>
      <p:ext uri="{BB962C8B-B14F-4D97-AF65-F5344CB8AC3E}">
        <p14:creationId xmlns:p14="http://schemas.microsoft.com/office/powerpoint/2010/main" val="17295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UNE NOTE SUR LES DÉFIS DES PARAMÈTRES</a:t>
            </a:r>
          </a:p>
        </p:txBody>
      </p:sp>
      <p:sp>
        <p:nvSpPr>
          <p:cNvPr id="3" name="Content Placeholder 2"/>
          <p:cNvSpPr>
            <a:spLocks noGrp="1"/>
          </p:cNvSpPr>
          <p:nvPr>
            <p:ph idx="1"/>
            <p:custDataLst>
              <p:tags r:id="rId2"/>
            </p:custDataLst>
          </p:nvPr>
        </p:nvSpPr>
        <p:spPr/>
        <p:txBody>
          <a:bodyPr/>
          <a:lstStyle/>
          <a:p>
            <a:r>
              <a:rPr lang="fr-CA" dirty="0"/>
              <a:t>« Il n’y a pas de paramètres « neutres » : des paramètres différents montreront différents pays sous un jour favorable (ou moins favorable) (OCDE, </a:t>
            </a:r>
            <a:r>
              <a:rPr lang="fr-CA" dirty="0" err="1"/>
              <a:t>pg</a:t>
            </a:r>
            <a:r>
              <a:rPr lang="fr-CA" dirty="0"/>
              <a:t>. 6). En outre, les points de vue subjectifs peuvent changer : ce qui semble juste à un moment donné peut bien être perçu différemment à l’avenir. »</a:t>
            </a:r>
          </a:p>
          <a:p>
            <a:endParaRPr lang="fr-CA" dirty="0"/>
          </a:p>
        </p:txBody>
      </p:sp>
    </p:spTree>
    <p:extLst>
      <p:ext uri="{BB962C8B-B14F-4D97-AF65-F5344CB8AC3E}">
        <p14:creationId xmlns:p14="http://schemas.microsoft.com/office/powerpoint/2010/main" val="17557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 4 : PARAMÈTRES POUR L’AGRICULTURE</a:t>
            </a:r>
          </a:p>
        </p:txBody>
      </p:sp>
      <p:sp>
        <p:nvSpPr>
          <p:cNvPr id="3" name="Content Placeholder 2"/>
          <p:cNvSpPr>
            <a:spLocks noGrp="1"/>
          </p:cNvSpPr>
          <p:nvPr>
            <p:ph idx="1"/>
            <p:custDataLst>
              <p:tags r:id="rId2"/>
            </p:custDataLst>
          </p:nvPr>
        </p:nvSpPr>
        <p:spPr/>
        <p:txBody>
          <a:bodyPr/>
          <a:lstStyle/>
          <a:p>
            <a:r>
              <a:rPr lang="fr-CA" dirty="0" err="1"/>
              <a:t>Developing</a:t>
            </a:r>
            <a:r>
              <a:rPr lang="fr-CA" dirty="0"/>
              <a:t> </a:t>
            </a:r>
            <a:r>
              <a:rPr lang="fr-CA" dirty="0" err="1"/>
              <a:t>Climate</a:t>
            </a:r>
            <a:r>
              <a:rPr lang="fr-CA" dirty="0"/>
              <a:t> Change Impacts and Adaptation </a:t>
            </a:r>
            <a:r>
              <a:rPr lang="fr-CA" dirty="0" err="1"/>
              <a:t>Metrics</a:t>
            </a:r>
            <a:r>
              <a:rPr lang="fr-CA" dirty="0"/>
              <a:t> for Agriculture (Cynthia Rosenzweig and Francesco N. </a:t>
            </a:r>
            <a:r>
              <a:rPr lang="fr-CA" dirty="0" err="1"/>
              <a:t>Tubiello</a:t>
            </a:r>
            <a:r>
              <a:rPr lang="fr-CA" dirty="0"/>
              <a:t>)</a:t>
            </a:r>
          </a:p>
          <a:p>
            <a:r>
              <a:rPr lang="fr-CA" dirty="0"/>
              <a:t>Leur définition de paramètres :</a:t>
            </a:r>
          </a:p>
          <a:p>
            <a:pPr lvl="1"/>
            <a:r>
              <a:rPr lang="fr-CA" dirty="0"/>
              <a:t>« Un ensemble de paramètres peut être défini comme un système de mesure qui peut être utilisé de manière objective, transparente et reproductible pour décrire les caractéristiques et les transformations des systèmes observables. </a:t>
            </a:r>
            <a:r>
              <a:rPr lang="fr-CA" b="1" dirty="0"/>
              <a:t>Les paramètres sont accompagnés - implicitement ou explicitement - d’une définition du système mesuré, ainsi que de l’ensemble des unités de mesure à utiliser.</a:t>
            </a:r>
            <a:r>
              <a:rPr lang="fr-CA" dirty="0"/>
              <a:t> » </a:t>
            </a:r>
          </a:p>
          <a:p>
            <a:endParaRPr lang="fr-CA" dirty="0"/>
          </a:p>
        </p:txBody>
      </p:sp>
    </p:spTree>
    <p:extLst>
      <p:ext uri="{BB962C8B-B14F-4D97-AF65-F5344CB8AC3E}">
        <p14:creationId xmlns:p14="http://schemas.microsoft.com/office/powerpoint/2010/main" val="38166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Objectif du projet et des paramètres</a:t>
            </a:r>
          </a:p>
        </p:txBody>
      </p:sp>
      <p:sp>
        <p:nvSpPr>
          <p:cNvPr id="3" name="Content Placeholder 2"/>
          <p:cNvSpPr>
            <a:spLocks noGrp="1"/>
          </p:cNvSpPr>
          <p:nvPr>
            <p:ph idx="1"/>
            <p:custDataLst>
              <p:tags r:id="rId2"/>
            </p:custDataLst>
          </p:nvPr>
        </p:nvSpPr>
        <p:spPr/>
        <p:txBody>
          <a:bodyPr/>
          <a:lstStyle/>
          <a:p>
            <a:r>
              <a:rPr lang="fr-CA" dirty="0"/>
              <a:t>« Dans le cadre de ce travail, les critères d’élaboration des paramètres agricoles ont été étudiés afin de définir et de caractériser l’état de certains systèmes de production agricole par rapport aux changements climatiques des décennies à venir, en mettant l’accent sur les horizons à court terme (20 à 30 ans) et à long terme (80-100 ans). »</a:t>
            </a:r>
          </a:p>
          <a:p>
            <a:r>
              <a:rPr lang="fr-CA" dirty="0"/>
              <a:t>« L’idée sous-jacente de cet exercice est qu’un ensemble de paramètres de ce type peut être utilisé par les décideurs pour fournir un « rapport de santé » facile à comprendre, ou une évaluation instantanée d’un système agricole, concernant les risques probables des impacts du changement climatique dans les prochaines décennies. »</a:t>
            </a:r>
          </a:p>
        </p:txBody>
      </p:sp>
    </p:spTree>
    <p:extLst>
      <p:ext uri="{BB962C8B-B14F-4D97-AF65-F5344CB8AC3E}">
        <p14:creationId xmlns:p14="http://schemas.microsoft.com/office/powerpoint/2010/main" val="27325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FINAUX (ÉBAUCHE) (I)</a:t>
            </a:r>
          </a:p>
        </p:txBody>
      </p:sp>
      <p:sp>
        <p:nvSpPr>
          <p:cNvPr id="3" name="Content Placeholder 2"/>
          <p:cNvSpPr>
            <a:spLocks noGrp="1"/>
          </p:cNvSpPr>
          <p:nvPr>
            <p:ph idx="1"/>
            <p:custDataLst>
              <p:tags r:id="rId2"/>
            </p:custDataLst>
          </p:nvPr>
        </p:nvSpPr>
        <p:spPr>
          <a:xfrm>
            <a:off x="197910" y="2180498"/>
            <a:ext cx="11759074" cy="4140767"/>
          </a:xfrm>
        </p:spPr>
        <p:txBody>
          <a:bodyPr/>
          <a:lstStyle/>
          <a:p>
            <a:r>
              <a:rPr lang="fr-CA" dirty="0"/>
              <a:t>Les paramètres proposés sont, dans un sens, moins abstraits que d’autres exemples, mais néanmoins difficiles à interpréter par des néophytes :</a:t>
            </a:r>
          </a:p>
          <a:p>
            <a:pPr lvl="1"/>
            <a:r>
              <a:rPr lang="fr-CA" b="1" dirty="0"/>
              <a:t>Rendement des cultures</a:t>
            </a:r>
            <a:r>
              <a:rPr lang="fr-CA" dirty="0"/>
              <a:t> : Tonne/ha</a:t>
            </a:r>
          </a:p>
          <a:p>
            <a:pPr lvl="1"/>
            <a:r>
              <a:rPr lang="fr-CA" b="1" dirty="0"/>
              <a:t>Variabilité du rendement</a:t>
            </a:r>
            <a:r>
              <a:rPr lang="fr-CA" dirty="0"/>
              <a:t> : VC Écart-type à long terme moyen par rapport au rendement moyen (%) </a:t>
            </a:r>
          </a:p>
          <a:p>
            <a:pPr lvl="1"/>
            <a:r>
              <a:rPr lang="fr-CA" b="1" dirty="0"/>
              <a:t>Niveau de production </a:t>
            </a:r>
            <a:r>
              <a:rPr lang="fr-CA" dirty="0"/>
              <a:t>: Aux niveaux local, régional et national (tonnes/an) </a:t>
            </a:r>
          </a:p>
          <a:p>
            <a:pPr lvl="1"/>
            <a:r>
              <a:rPr lang="fr-CA" b="1" dirty="0"/>
              <a:t>Valeur économique à risque nette</a:t>
            </a:r>
            <a:r>
              <a:rPr lang="fr-CA" dirty="0"/>
              <a:t> : valeur de la production au niveau local à régional. PIB agricole au niveau national ($) .</a:t>
            </a:r>
          </a:p>
          <a:p>
            <a:endParaRPr lang="fr-CA" dirty="0"/>
          </a:p>
        </p:txBody>
      </p:sp>
    </p:spTree>
    <p:extLst>
      <p:ext uri="{BB962C8B-B14F-4D97-AF65-F5344CB8AC3E}">
        <p14:creationId xmlns:p14="http://schemas.microsoft.com/office/powerpoint/2010/main" val="15159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PARAMÈTRES FINAUX (ÉBAUCHE) (II)</a:t>
            </a:r>
          </a:p>
        </p:txBody>
      </p:sp>
      <p:sp>
        <p:nvSpPr>
          <p:cNvPr id="3" name="Content Placeholder 2"/>
          <p:cNvSpPr>
            <a:spLocks noGrp="1"/>
          </p:cNvSpPr>
          <p:nvPr>
            <p:ph idx="1"/>
            <p:custDataLst>
              <p:tags r:id="rId2"/>
            </p:custDataLst>
          </p:nvPr>
        </p:nvSpPr>
        <p:spPr>
          <a:xfrm>
            <a:off x="197910" y="2180498"/>
            <a:ext cx="11759074" cy="4140767"/>
          </a:xfrm>
        </p:spPr>
        <p:txBody>
          <a:bodyPr>
            <a:normAutofit lnSpcReduction="10000"/>
          </a:bodyPr>
          <a:lstStyle/>
          <a:p>
            <a:r>
              <a:rPr lang="fr-CA" dirty="0"/>
              <a:t>Paramètres finaux (suite)</a:t>
            </a:r>
          </a:p>
          <a:p>
            <a:pPr lvl="1"/>
            <a:r>
              <a:rPr lang="fr-CA" b="1" dirty="0"/>
              <a:t>Valeur des terres en péril </a:t>
            </a:r>
            <a:r>
              <a:rPr lang="fr-CA" dirty="0"/>
              <a:t>: Valeur foncière des zones les plus touchées ($)</a:t>
            </a:r>
          </a:p>
          <a:p>
            <a:pPr lvl="1"/>
            <a:r>
              <a:rPr lang="fr-CA" b="1" dirty="0"/>
              <a:t>Changements dans la fréquence des événements </a:t>
            </a:r>
            <a:r>
              <a:rPr lang="fr-CA" dirty="0"/>
              <a:t>: Impacts de l’augmentation de la fréquence des sécheresses et des inondations sur les dommages (tonnes ou $)</a:t>
            </a:r>
          </a:p>
          <a:p>
            <a:pPr lvl="1"/>
            <a:r>
              <a:rPr lang="fr-CA" b="1" dirty="0"/>
              <a:t>Indice nutritionnel </a:t>
            </a:r>
            <a:r>
              <a:rPr lang="fr-CA" dirty="0"/>
              <a:t>: Demande alimentaire par rapport à l’offre (somme de la production interne et du commerce)</a:t>
            </a:r>
          </a:p>
          <a:p>
            <a:pPr lvl="1"/>
            <a:r>
              <a:rPr lang="fr-CA" b="1" dirty="0"/>
              <a:t>Besoins en eau/prélèvements </a:t>
            </a:r>
            <a:r>
              <a:rPr lang="fr-CA" dirty="0"/>
              <a:t>: Besoins en eau d’irrigation par rapport aux ressources disponibles.</a:t>
            </a:r>
          </a:p>
          <a:p>
            <a:r>
              <a:rPr lang="fr-CA" dirty="0"/>
              <a:t>Bien que nous puissions imaginer comment les calculer, nous ne comprenons pas nécessairement immédiatement en quoi ils seraient pertinents pour la question à l’étude.</a:t>
            </a:r>
          </a:p>
          <a:p>
            <a:endParaRPr lang="fr-CA" dirty="0"/>
          </a:p>
        </p:txBody>
      </p:sp>
    </p:spTree>
    <p:extLst>
      <p:ext uri="{BB962C8B-B14F-4D97-AF65-F5344CB8AC3E}">
        <p14:creationId xmlns:p14="http://schemas.microsoft.com/office/powerpoint/2010/main" val="40516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Exemple inspirant</a:t>
            </a:r>
          </a:p>
        </p:txBody>
      </p:sp>
      <p:sp>
        <p:nvSpPr>
          <p:cNvPr id="5" name="Content Placeholder 4"/>
          <p:cNvSpPr>
            <a:spLocks noGrp="1"/>
          </p:cNvSpPr>
          <p:nvPr>
            <p:ph idx="1"/>
            <p:custDataLst>
              <p:tags r:id="rId2"/>
            </p:custDataLst>
          </p:nvPr>
        </p:nvSpPr>
        <p:spPr>
          <a:xfrm>
            <a:off x="1207891" y="5463095"/>
            <a:ext cx="11029615" cy="838175"/>
          </a:xfrm>
        </p:spPr>
        <p:txBody>
          <a:bodyPr/>
          <a:lstStyle/>
          <a:p>
            <a:pPr marL="0" indent="0">
              <a:buNone/>
            </a:pPr>
            <a:r>
              <a:rPr lang="fr-CA" dirty="0"/>
              <a:t>Est-ce que ce morceau de métal de 60 degrés est deux fois plus chaud que ce morceau de métal de 30 degrés?</a:t>
            </a:r>
          </a:p>
        </p:txBody>
      </p:sp>
      <p:pic>
        <p:nvPicPr>
          <p:cNvPr id="6" name="Picture 5">
            <a:extLst>
              <a:ext uri="{FF2B5EF4-FFF2-40B4-BE49-F238E27FC236}">
                <a16:creationId xmlns:a16="http://schemas.microsoft.com/office/drawing/2014/main" id="{F49CC6C5-727B-4CD6-8F8D-AD339178F715}"/>
              </a:ext>
            </a:extLst>
          </p:cNvPr>
          <p:cNvPicPr>
            <a:picLocks noChangeAspect="1"/>
          </p:cNvPicPr>
          <p:nvPr>
            <p:custDataLst>
              <p:tags r:id="rId3"/>
            </p:custDataLst>
          </p:nvPr>
        </p:nvPicPr>
        <p:blipFill>
          <a:blip r:embed="rId7"/>
          <a:stretch>
            <a:fillRect/>
          </a:stretch>
        </p:blipFill>
        <p:spPr>
          <a:xfrm>
            <a:off x="6823082" y="2012449"/>
            <a:ext cx="3286753" cy="3286753"/>
          </a:xfrm>
          <a:prstGeom prst="rect">
            <a:avLst/>
          </a:prstGeom>
        </p:spPr>
      </p:pic>
      <p:pic>
        <p:nvPicPr>
          <p:cNvPr id="7" name="Picture 6">
            <a:extLst>
              <a:ext uri="{FF2B5EF4-FFF2-40B4-BE49-F238E27FC236}">
                <a16:creationId xmlns:a16="http://schemas.microsoft.com/office/drawing/2014/main" id="{BCAE38BB-FAFE-45EB-AC8D-F4834E1D4E2C}"/>
              </a:ext>
            </a:extLst>
          </p:cNvPr>
          <p:cNvPicPr>
            <a:picLocks noChangeAspect="1"/>
          </p:cNvPicPr>
          <p:nvPr>
            <p:custDataLst>
              <p:tags r:id="rId4"/>
            </p:custDataLst>
          </p:nvPr>
        </p:nvPicPr>
        <p:blipFill>
          <a:blip r:embed="rId8"/>
          <a:stretch>
            <a:fillRect/>
          </a:stretch>
        </p:blipFill>
        <p:spPr>
          <a:xfrm>
            <a:off x="1870339" y="2012449"/>
            <a:ext cx="4380276" cy="3285207"/>
          </a:xfrm>
          <a:prstGeom prst="rect">
            <a:avLst/>
          </a:prstGeom>
        </p:spPr>
      </p:pic>
    </p:spTree>
    <p:extLst>
      <p:ext uri="{BB962C8B-B14F-4D97-AF65-F5344CB8AC3E}">
        <p14:creationId xmlns:p14="http://schemas.microsoft.com/office/powerpoint/2010/main" val="14005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normAutofit fontScale="90000"/>
          </a:bodyPr>
          <a:lstStyle/>
          <a:p>
            <a:r>
              <a:rPr lang="fr-CA" dirty="0"/>
              <a:t>Exercice pratique : Utiliser les fonctions R pour déterminer des paramètres à partir de mesures</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8348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Contexte de mesure</a:t>
            </a:r>
          </a:p>
        </p:txBody>
      </p:sp>
      <p:sp>
        <p:nvSpPr>
          <p:cNvPr id="5" name="Content Placeholder 4"/>
          <p:cNvSpPr>
            <a:spLocks noGrp="1"/>
          </p:cNvSpPr>
          <p:nvPr>
            <p:ph idx="1"/>
            <p:custDataLst>
              <p:tags r:id="rId2"/>
            </p:custDataLst>
          </p:nvPr>
        </p:nvSpPr>
        <p:spPr/>
        <p:txBody>
          <a:bodyPr/>
          <a:lstStyle/>
          <a:p>
            <a:r>
              <a:rPr lang="fr-CA" dirty="0"/>
              <a:t>Nous devons garder à l’esprit l’exemple précédent si nous élaborons des modèles du système en utilisant nos mesures.</a:t>
            </a:r>
          </a:p>
          <a:p>
            <a:r>
              <a:rPr lang="fr-CA" dirty="0"/>
              <a:t> C’est bien beau de dire que la </a:t>
            </a:r>
            <a:r>
              <a:rPr lang="fr-CA" b="1" i="1" dirty="0"/>
              <a:t>mesure</a:t>
            </a:r>
            <a:r>
              <a:rPr lang="fr-CA" dirty="0"/>
              <a:t> est deux fois plus grande, mais c’est l’interprétation qui est importante!</a:t>
            </a:r>
          </a:p>
          <a:p>
            <a:r>
              <a:rPr lang="fr-CA" dirty="0"/>
              <a:t>Que signifie assigner un numéro à une qualité ou à une quantité? C’est ce qu’on appelle la « théorie de la mesure ».</a:t>
            </a:r>
          </a:p>
          <a:p>
            <a:r>
              <a:rPr lang="fr-CA" dirty="0"/>
              <a:t>(également appelée métrologie : « la science de la mesure et ses applications »)</a:t>
            </a:r>
          </a:p>
          <a:p>
            <a:endParaRPr lang="fr-CA" dirty="0"/>
          </a:p>
        </p:txBody>
      </p:sp>
    </p:spTree>
    <p:extLst>
      <p:ext uri="{BB962C8B-B14F-4D97-AF65-F5344CB8AC3E}">
        <p14:creationId xmlns:p14="http://schemas.microsoft.com/office/powerpoint/2010/main" val="253576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Mesure : Quelques définitions de base</a:t>
            </a:r>
          </a:p>
        </p:txBody>
      </p:sp>
      <p:sp>
        <p:nvSpPr>
          <p:cNvPr id="3" name="Content Placeholder 2"/>
          <p:cNvSpPr>
            <a:spLocks noGrp="1"/>
          </p:cNvSpPr>
          <p:nvPr>
            <p:ph idx="1"/>
            <p:custDataLst>
              <p:tags r:id="rId2"/>
            </p:custDataLst>
          </p:nvPr>
        </p:nvSpPr>
        <p:spPr/>
        <p:txBody>
          <a:bodyPr>
            <a:normAutofit fontScale="92500"/>
          </a:bodyPr>
          <a:lstStyle/>
          <a:p>
            <a:r>
              <a:rPr lang="fr-CA" b="1" dirty="0"/>
              <a:t>Helmholtz</a:t>
            </a:r>
            <a:r>
              <a:rPr lang="fr-CA" dirty="0"/>
              <a:t> (1887 : 17) la procédure par laquelle on trouve le nombre concret qui exprime la valeur d’une grandeur, où un « nombre concret » est un nombre avec une unité (p. ex. 5 mètres) et une grandeur est une qualité d’objets qui peut être ordonnée du plus petit au plus grand (p. ex. longueur). </a:t>
            </a:r>
          </a:p>
          <a:p>
            <a:r>
              <a:rPr lang="fr-CA" b="1" dirty="0"/>
              <a:t>Bertrand Russell</a:t>
            </a:r>
            <a:r>
              <a:rPr lang="fr-CA" dirty="0"/>
              <a:t> : la mesure est toute méthode par laquelle une correspondance unique et réciproque est établie entre tout ou partie des grandeurs d’un type, et tout ou partie des nombres, entiers, rationnels ou réels. (1903 : 176)</a:t>
            </a:r>
          </a:p>
          <a:p>
            <a:r>
              <a:rPr lang="fr-CA" b="1" dirty="0"/>
              <a:t>Norman Campbell </a:t>
            </a:r>
            <a:r>
              <a:rPr lang="fr-CA" dirty="0"/>
              <a:t>: « le processus d’attribution de nombres pour représenter les qualités », où une qualité est une propriété qui admet un ordre non arbitraire (1920 : 267).</a:t>
            </a:r>
          </a:p>
          <a:p>
            <a:r>
              <a:rPr lang="fr-CA" dirty="0"/>
              <a:t>(</a:t>
            </a:r>
            <a:r>
              <a:rPr lang="fr-CA" sz="2000" dirty="0"/>
              <a:t>extrait de </a:t>
            </a:r>
            <a:r>
              <a:rPr lang="fr-CA" sz="2000" dirty="0" err="1"/>
              <a:t>Measurement</a:t>
            </a:r>
            <a:r>
              <a:rPr lang="fr-CA" sz="2000" dirty="0"/>
              <a:t> in Science : https://plato.stanford.edu/entries/measurement-science/</a:t>
            </a:r>
            <a:r>
              <a:rPr lang="fr-CA" dirty="0"/>
              <a:t>)</a:t>
            </a:r>
          </a:p>
        </p:txBody>
      </p:sp>
    </p:spTree>
    <p:extLst>
      <p:ext uri="{BB962C8B-B14F-4D97-AF65-F5344CB8AC3E}">
        <p14:creationId xmlns:p14="http://schemas.microsoft.com/office/powerpoint/2010/main" val="26447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types et façons de penser À PROPOS DE MESURE</a:t>
            </a:r>
          </a:p>
        </p:txBody>
      </p:sp>
      <p:sp>
        <p:nvSpPr>
          <p:cNvPr id="3" name="Content Placeholder 2"/>
          <p:cNvSpPr>
            <a:spLocks noGrp="1"/>
          </p:cNvSpPr>
          <p:nvPr>
            <p:ph idx="1"/>
            <p:custDataLst>
              <p:tags r:id="rId2"/>
            </p:custDataLst>
          </p:nvPr>
        </p:nvSpPr>
        <p:spPr>
          <a:xfrm>
            <a:off x="581194" y="1883588"/>
            <a:ext cx="11029615" cy="4140767"/>
          </a:xfrm>
        </p:spPr>
        <p:txBody>
          <a:bodyPr/>
          <a:lstStyle/>
          <a:p>
            <a:r>
              <a:rPr lang="fr-CA" dirty="0"/>
              <a:t>Niveaux de mesure : </a:t>
            </a:r>
          </a:p>
          <a:p>
            <a:pPr lvl="1"/>
            <a:r>
              <a:rPr lang="fr-CA" dirty="0"/>
              <a:t>nominale</a:t>
            </a:r>
          </a:p>
          <a:p>
            <a:pPr lvl="1"/>
            <a:r>
              <a:rPr lang="fr-CA" dirty="0"/>
              <a:t>ordinale</a:t>
            </a:r>
          </a:p>
          <a:p>
            <a:pPr lvl="1"/>
            <a:r>
              <a:rPr lang="fr-CA" dirty="0"/>
              <a:t>intervalle</a:t>
            </a:r>
          </a:p>
          <a:p>
            <a:pPr lvl="1"/>
            <a:r>
              <a:rPr lang="fr-CA" dirty="0"/>
              <a:t>rapport</a:t>
            </a:r>
          </a:p>
          <a:p>
            <a:r>
              <a:rPr lang="fr-CA" dirty="0"/>
              <a:t>quantités intensives c. quantités étendues</a:t>
            </a:r>
          </a:p>
          <a:p>
            <a:r>
              <a:rPr lang="fr-CA" dirty="0"/>
              <a:t>quantités fondamentales c. quantités dérivées (mesure)</a:t>
            </a:r>
          </a:p>
        </p:txBody>
      </p:sp>
    </p:spTree>
    <p:extLst>
      <p:ext uri="{BB962C8B-B14F-4D97-AF65-F5344CB8AC3E}">
        <p14:creationId xmlns:p14="http://schemas.microsoft.com/office/powerpoint/2010/main" val="831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 peut-on mesurer?</a:t>
            </a:r>
          </a:p>
        </p:txBody>
      </p:sp>
      <p:sp>
        <p:nvSpPr>
          <p:cNvPr id="3" name="Content Placeholder 2"/>
          <p:cNvSpPr>
            <a:spLocks noGrp="1"/>
          </p:cNvSpPr>
          <p:nvPr>
            <p:ph idx="1"/>
            <p:custDataLst>
              <p:tags r:id="rId2"/>
            </p:custDataLst>
          </p:nvPr>
        </p:nvSpPr>
        <p:spPr>
          <a:xfrm>
            <a:off x="1764686" y="2180498"/>
            <a:ext cx="9087307" cy="4140767"/>
          </a:xfrm>
        </p:spPr>
        <p:txBody>
          <a:bodyPr/>
          <a:lstStyle/>
          <a:p>
            <a:pPr marL="0" indent="0">
              <a:buNone/>
            </a:pPr>
            <a:r>
              <a:rPr lang="fr-CA" b="1" dirty="0"/>
              <a:t>« Ceux qui croient que ce que vous ne pouvez pas quantifier n’existe pas croient aussi que ce que vous pouvez quantifier, existe. »</a:t>
            </a:r>
            <a:r>
              <a:rPr lang="fr-CA" dirty="0"/>
              <a:t> 												</a:t>
            </a:r>
          </a:p>
          <a:p>
            <a:pPr marL="0" indent="0">
              <a:buNone/>
            </a:pPr>
            <a:r>
              <a:rPr lang="fr-CA" dirty="0"/>
              <a:t>	</a:t>
            </a:r>
            <a:r>
              <a:rPr lang="fr-CA" sz="2000" dirty="0"/>
              <a:t>(Aaron </a:t>
            </a:r>
            <a:r>
              <a:rPr lang="fr-CA" sz="2000" dirty="0" err="1"/>
              <a:t>Haspel</a:t>
            </a:r>
            <a:r>
              <a:rPr lang="fr-CA" sz="2000" dirty="0"/>
              <a:t>, cité dans Muller, The </a:t>
            </a:r>
            <a:r>
              <a:rPr lang="fr-CA" sz="2000" dirty="0" err="1"/>
              <a:t>Tyranny</a:t>
            </a:r>
            <a:r>
              <a:rPr lang="fr-CA" sz="2000" dirty="0"/>
              <a:t> of </a:t>
            </a:r>
            <a:r>
              <a:rPr lang="fr-CA" sz="2000" dirty="0" err="1"/>
              <a:t>Metrics</a:t>
            </a:r>
            <a:r>
              <a:rPr lang="fr-CA" sz="2000" dirty="0"/>
              <a:t>)</a:t>
            </a:r>
          </a:p>
        </p:txBody>
      </p:sp>
    </p:spTree>
    <p:extLst>
      <p:ext uri="{BB962C8B-B14F-4D97-AF65-F5344CB8AC3E}">
        <p14:creationId xmlns:p14="http://schemas.microsoft.com/office/powerpoint/2010/main" val="17290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2"/>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4"/>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3"/>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2"/>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4"/>
</p:tagLst>
</file>

<file path=ppt/tags/tag55.xml><?xml version="1.0" encoding="utf-8"?>
<p:tagLst xmlns:a="http://schemas.openxmlformats.org/drawingml/2006/main" xmlns:r="http://schemas.openxmlformats.org/officeDocument/2006/relationships" xmlns:p="http://schemas.openxmlformats.org/presentationml/2006/main">
  <p:tag name="NUM" val="5"/>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2"/>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2"/>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2"/>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2"/>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6553</TotalTime>
  <Words>3530</Words>
  <Application>Microsoft Macintosh PowerPoint</Application>
  <PresentationFormat>Widescreen</PresentationFormat>
  <Paragraphs>273</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Dagny OT</vt:lpstr>
      <vt:lpstr>Gill Sans MT</vt:lpstr>
      <vt:lpstr>Lucida Grande</vt:lpstr>
      <vt:lpstr>Wingdings 2</vt:lpstr>
      <vt:lpstr>Dividend</vt:lpstr>
      <vt:lpstr>Mesures et paramètres</vt:lpstr>
      <vt:lpstr>Plan de la journée</vt:lpstr>
      <vt:lpstr>Objectifs d’apprentissage</vt:lpstr>
      <vt:lpstr>Principes fondamentaux des mesures</vt:lpstr>
      <vt:lpstr>Exemple inspirant</vt:lpstr>
      <vt:lpstr>Contexte de mesure</vt:lpstr>
      <vt:lpstr>Mesure : Quelques définitions de base</vt:lpstr>
      <vt:lpstr>Quelques types et façons de penser À PROPOS DE MESURE</vt:lpstr>
      <vt:lpstr>Que peut-on mesurer?</vt:lpstr>
      <vt:lpstr>Peut-on mesurer l’expérience?</vt:lpstr>
      <vt:lpstr>PSYCHOPHYSIQUE : Loi de Weber-Fechner</vt:lpstr>
      <vt:lpstr>Quelques concepts pertinents supplémentaires</vt:lpstr>
      <vt:lpstr>Exemple d’une mauvaise utilisation des mesures</vt:lpstr>
      <vt:lpstr>Paramètres - Définition et analyse critique</vt:lpstr>
      <vt:lpstr>Définition de paramètres</vt:lpstr>
      <vt:lpstr>Paramètres - Quelques concepts connexes</vt:lpstr>
      <vt:lpstr>Éléments conceptuels de base</vt:lpstr>
      <vt:lpstr>Pas si VITE!</vt:lpstr>
      <vt:lpstr>Réorientation de la science (ENCORE)</vt:lpstr>
      <vt:lpstr>Trouver un équilibre</vt:lpstr>
      <vt:lpstr>La tyrannie des paramètres</vt:lpstr>
      <vt:lpstr>Responsabilité</vt:lpstr>
      <vt:lpstr>Origines sociohistoriques des paramètres</vt:lpstr>
      <vt:lpstr>Quelle est l’étape suivante?</vt:lpstr>
      <vt:lpstr>Est-ce que les paramètres sont interchangeables?</vt:lpstr>
      <vt:lpstr>La loi de Goodhart et Campbell</vt:lpstr>
      <vt:lpstr>Fixation des paramètres</vt:lpstr>
      <vt:lpstr>Problèmes fonctionnels reliés aux paramètres (I)</vt:lpstr>
      <vt:lpstr>Problèmes fonctionnels reliés aux paramètres (II)</vt:lpstr>
      <vt:lpstr>Se débarrasser de tous les paramètres?</vt:lpstr>
      <vt:lpstr>Points à prendre en compte lors de la conception des paramètres (I)</vt:lpstr>
      <vt:lpstr>Points à prendre en compte lors de la conception des paramètres (II)</vt:lpstr>
      <vt:lpstr> Étude de cas - Les paramètres et le changement climatique</vt:lpstr>
      <vt:lpstr>Changement climatique/réchauffement de la planète</vt:lpstr>
      <vt:lpstr>Paramètres pour le changement climatique</vt:lpstr>
      <vt:lpstr>Exemple 1 : Paramètres de recherche sur le changement climatique</vt:lpstr>
      <vt:lpstr>OBJECTIFS IMPORTANTS DU CCSP (I)</vt:lpstr>
      <vt:lpstr>OBJECTIFS IMPORTANTS DU CCSP (II)</vt:lpstr>
      <vt:lpstr>OBJECTIFS DU PROJET DE DÉVELOPPEMENT DES PARAMÈTRES DU CCSP</vt:lpstr>
      <vt:lpstr>Résultat final</vt:lpstr>
      <vt:lpstr>EXEMPLE 2 : COMPORTEMENT DES BANQUES PUBLIQUES ET PRIVÉES </vt:lpstr>
      <vt:lpstr>PowerPoint Presentation</vt:lpstr>
      <vt:lpstr>Exemple 3 : Comparaison des politiques en matière de changements climatiques</vt:lpstr>
      <vt:lpstr>UNE ANALOGIE UTILE AVEC L’ÉNONCÉ DU PROBLÈME</vt:lpstr>
      <vt:lpstr>UNE NOTE SUR LES DÉFIS DES PARAMÈTRES</vt:lpstr>
      <vt:lpstr>EXEMPLE 4 : PARAMÈTRES POUR L’AGRICULTURE</vt:lpstr>
      <vt:lpstr>Objectif du projet et des paramètres</vt:lpstr>
      <vt:lpstr>PARAMÈTRES FINAUX (ÉBAUCHE) (I)</vt:lpstr>
      <vt:lpstr>PARAMÈTRES FINAUX (ÉBAUCHE) (II)</vt:lpstr>
      <vt:lpstr>Exercice pratique : Utiliser les fonctions R pour déterminer des paramètres à partir de mesures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 universelle de la science des données</dc:title>
  <dc:creator>pboily</dc:creator>
  <cp:lastModifiedBy>Patrick Boily</cp:lastModifiedBy>
  <cp:revision>516</cp:revision>
  <dcterms:created xsi:type="dcterms:W3CDTF">2018-12-12T19:39:04Z</dcterms:created>
  <dcterms:modified xsi:type="dcterms:W3CDTF">2020-02-18T17:25:00Z</dcterms:modified>
</cp:coreProperties>
</file>